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3" r:id="rId2"/>
    <p:sldId id="355" r:id="rId3"/>
    <p:sldId id="356" r:id="rId4"/>
    <p:sldId id="359" r:id="rId5"/>
    <p:sldId id="366" r:id="rId6"/>
    <p:sldId id="358" r:id="rId7"/>
    <p:sldId id="360" r:id="rId8"/>
    <p:sldId id="361" r:id="rId9"/>
    <p:sldId id="369" r:id="rId10"/>
    <p:sldId id="363" r:id="rId11"/>
    <p:sldId id="364" r:id="rId12"/>
    <p:sldId id="357" r:id="rId13"/>
    <p:sldId id="362" r:id="rId14"/>
    <p:sldId id="365" r:id="rId15"/>
    <p:sldId id="370" r:id="rId16"/>
    <p:sldId id="371" r:id="rId17"/>
    <p:sldId id="318" r:id="rId18"/>
    <p:sldId id="372" r:id="rId19"/>
  </p:sldIdLst>
  <p:sldSz cx="9144000" cy="5143500" type="screen16x9"/>
  <p:notesSz cx="6858000" cy="9144000"/>
  <p:embeddedFontLst>
    <p:embeddedFont>
      <p:font typeface="MiSans Heavy" panose="00000A00000000000000" pitchFamily="2" charset="-122"/>
      <p:bold r:id="rId22"/>
    </p:embeddedFont>
    <p:embeddedFont>
      <p:font typeface="MiSans Light" panose="00000400000000000000" pitchFamily="2" charset="-122"/>
      <p:regular r:id="rId23"/>
    </p:embeddedFont>
    <p:embeddedFont>
      <p:font typeface="Montserrat Black" panose="00000A00000000000000" pitchFamily="2" charset="0"/>
      <p:bold r:id="rId24"/>
    </p:embeddedFont>
    <p:embeddedFont>
      <p:font typeface="Montserrat ExtraBold" panose="00000900000000000000" pitchFamily="2" charset="0"/>
      <p:bold r:id="rId25"/>
    </p:embeddedFont>
  </p:embeddedFontLst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24" userDrawn="1">
          <p15:clr>
            <a:srgbClr val="A4A3A4"/>
          </p15:clr>
        </p15:guide>
        <p15:guide id="2" pos="5528" userDrawn="1">
          <p15:clr>
            <a:srgbClr val="A4A3A4"/>
          </p15:clr>
        </p15:guide>
        <p15:guide id="3" orient="horz" pos="416" userDrawn="1">
          <p15:clr>
            <a:srgbClr val="A4A3A4"/>
          </p15:clr>
        </p15:guide>
        <p15:guide id="4" orient="horz" pos="463" userDrawn="1">
          <p15:clr>
            <a:srgbClr val="A4A3A4"/>
          </p15:clr>
        </p15:guide>
        <p15:guide id="5" orient="horz" pos="3026" userDrawn="1">
          <p15:clr>
            <a:srgbClr val="A4A3A4"/>
          </p15:clr>
        </p15:guide>
        <p15:guide id="6" orient="horz" pos="2992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425"/>
    <a:srgbClr val="1D1C21"/>
    <a:srgbClr val="FBFBFB"/>
    <a:srgbClr val="CFBDBA"/>
    <a:srgbClr val="CCA0A5"/>
    <a:srgbClr val="BE858C"/>
    <a:srgbClr val="17161F"/>
    <a:srgbClr val="F2D7BC"/>
    <a:srgbClr val="FCF7F2"/>
    <a:srgbClr val="EAB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95" d="100"/>
          <a:sy n="195" d="100"/>
        </p:scale>
        <p:origin x="140" y="412"/>
      </p:cViewPr>
      <p:guideLst>
        <p:guide pos="224"/>
        <p:guide pos="5528"/>
        <p:guide orient="horz" pos="416"/>
        <p:guide orient="horz" pos="463"/>
        <p:guide orient="horz" pos="3026"/>
        <p:guide orient="horz" pos="29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DB318-7B70-47FA-B365-08AC107DE461}" type="datetimeFigureOut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  <a:t>2023/10/18</a:t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D34C-6BFD-4385-B9E4-C48847101E9F}" type="slidenum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  <a:t>‹#›</a:t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Heavy" panose="00000A00000000000000" charset="-122"/>
                <a:ea typeface="MiSans Heavy" panose="00000A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Heavy" panose="00000A00000000000000" charset="-122"/>
                <a:ea typeface="MiSans Heavy" panose="00000A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Heavy" panose="00000A00000000000000" charset="-122"/>
                <a:ea typeface="MiSans Heavy" panose="00000A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Heavy" panose="00000A00000000000000" charset="-122"/>
                <a:ea typeface="MiSans Heavy" panose="00000A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Heavy" panose="00000A00000000000000" charset="-122"/>
        <a:ea typeface="MiSans Heavy" panose="00000A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Heavy" panose="00000A00000000000000" charset="-122"/>
        <a:ea typeface="MiSans Heavy" panose="00000A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Heavy" panose="00000A00000000000000" charset="-122"/>
        <a:ea typeface="MiSans Heavy" panose="00000A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Heavy" panose="00000A00000000000000" charset="-122"/>
        <a:ea typeface="MiSans Heavy" panose="00000A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Heavy" panose="00000A00000000000000" charset="-122"/>
        <a:ea typeface="MiSans Heavy" panose="00000A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72056585-1FE0-E484-E789-3E90E61DF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Sans Heavy" panose="00000A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4" userDrawn="1">
          <p15:clr>
            <a:srgbClr val="F26B43"/>
          </p15:clr>
        </p15:guide>
        <p15:guide id="2" pos="5528" userDrawn="1">
          <p15:clr>
            <a:srgbClr val="F26B43"/>
          </p15:clr>
        </p15:guide>
        <p15:guide id="3" orient="horz" pos="416" userDrawn="1">
          <p15:clr>
            <a:srgbClr val="F26B43"/>
          </p15:clr>
        </p15:guide>
        <p15:guide id="4" orient="horz" pos="464" userDrawn="1">
          <p15:clr>
            <a:srgbClr val="F26B43"/>
          </p15:clr>
        </p15:guide>
        <p15:guide id="5" orient="horz" pos="3040" userDrawn="1">
          <p15:clr>
            <a:srgbClr val="F26B43"/>
          </p15:clr>
        </p15:guide>
        <p15:guide id="6" orient="horz" pos="29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5316003" y="0"/>
            <a:ext cx="3827997" cy="4034590"/>
          </a:xfrm>
          <a:custGeom>
            <a:avLst/>
            <a:gdLst>
              <a:gd name="connsiteX0" fmla="*/ 1002982 w 3827997"/>
              <a:gd name="connsiteY0" fmla="*/ 0 h 4034590"/>
              <a:gd name="connsiteX1" fmla="*/ 3384535 w 3827997"/>
              <a:gd name="connsiteY1" fmla="*/ 0 h 4034590"/>
              <a:gd name="connsiteX2" fmla="*/ 3420309 w 3827997"/>
              <a:gd name="connsiteY2" fmla="*/ 21734 h 4034590"/>
              <a:gd name="connsiteX3" fmla="*/ 3817617 w 3827997"/>
              <a:gd name="connsiteY3" fmla="*/ 365799 h 4034590"/>
              <a:gd name="connsiteX4" fmla="*/ 3827997 w 3827997"/>
              <a:gd name="connsiteY4" fmla="*/ 378688 h 4034590"/>
              <a:gd name="connsiteX5" fmla="*/ 3827997 w 3827997"/>
              <a:gd name="connsiteY5" fmla="*/ 3300711 h 4034590"/>
              <a:gd name="connsiteX6" fmla="*/ 3744979 w 3827997"/>
              <a:gd name="connsiteY6" fmla="*/ 3392053 h 4034590"/>
              <a:gd name="connsiteX7" fmla="*/ 2193758 w 3827997"/>
              <a:gd name="connsiteY7" fmla="*/ 4034590 h 4034590"/>
              <a:gd name="connsiteX8" fmla="*/ 0 w 3827997"/>
              <a:gd name="connsiteY8" fmla="*/ 1840832 h 4034590"/>
              <a:gd name="connsiteX9" fmla="*/ 967207 w 3827997"/>
              <a:gd name="connsiteY9" fmla="*/ 21734 h 40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27997" h="4034590">
                <a:moveTo>
                  <a:pt x="1002982" y="0"/>
                </a:moveTo>
                <a:lnTo>
                  <a:pt x="3384535" y="0"/>
                </a:lnTo>
                <a:lnTo>
                  <a:pt x="3420309" y="21734"/>
                </a:lnTo>
                <a:cubicBezTo>
                  <a:pt x="3566195" y="120293"/>
                  <a:pt x="3699588" y="235938"/>
                  <a:pt x="3817617" y="365799"/>
                </a:cubicBezTo>
                <a:lnTo>
                  <a:pt x="3827997" y="378688"/>
                </a:lnTo>
                <a:lnTo>
                  <a:pt x="3827997" y="3300711"/>
                </a:lnTo>
                <a:lnTo>
                  <a:pt x="3744979" y="3392053"/>
                </a:lnTo>
                <a:cubicBezTo>
                  <a:pt x="3347987" y="3789045"/>
                  <a:pt x="2799548" y="4034590"/>
                  <a:pt x="2193758" y="4034590"/>
                </a:cubicBezTo>
                <a:cubicBezTo>
                  <a:pt x="982179" y="4034590"/>
                  <a:pt x="0" y="3052411"/>
                  <a:pt x="0" y="1840832"/>
                </a:cubicBezTo>
                <a:cubicBezTo>
                  <a:pt x="0" y="1083595"/>
                  <a:pt x="383664" y="415968"/>
                  <a:pt x="967207" y="217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5220" y="315361"/>
            <a:ext cx="3040407" cy="261248"/>
            <a:chOff x="132403" y="157665"/>
            <a:chExt cx="3040407" cy="261248"/>
          </a:xfrm>
        </p:grpSpPr>
        <p:sp>
          <p:nvSpPr>
            <p:cNvPr id="12" name="文本框 11"/>
            <p:cNvSpPr txBox="1"/>
            <p:nvPr/>
          </p:nvSpPr>
          <p:spPr>
            <a:xfrm>
              <a:off x="132403" y="157665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YOUR LOGO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0917" y="164997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金山办公软件有限公司</a:t>
              </a:r>
              <a:endParaRPr lang="en-US" altLang="zh-CN" sz="1050" spc="0">
                <a:solidFill>
                  <a:schemeClr val="bg1"/>
                </a:solidFill>
                <a:effectLst/>
                <a:sym typeface="MiSans Light" panose="00000400000000000000" charset="-122"/>
              </a:endParaRPr>
            </a:p>
          </p:txBody>
        </p:sp>
      </p:grpSp>
      <p:sp>
        <p:nvSpPr>
          <p:cNvPr id="28" name="矩形 27"/>
          <p:cNvSpPr/>
          <p:nvPr/>
        </p:nvSpPr>
        <p:spPr bwMode="auto">
          <a:xfrm>
            <a:off x="1036644" y="4700056"/>
            <a:ext cx="361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时尚智能手表 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为女性精心设计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67570" y="4853944"/>
            <a:ext cx="6386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 bwMode="auto">
          <a:xfrm>
            <a:off x="7212882" y="2175135"/>
            <a:ext cx="1562818" cy="79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rgbClr val="1D1C21"/>
                </a:solidFill>
                <a:latin typeface="+mj-ea"/>
                <a:ea typeface="+mj-ea"/>
                <a:sym typeface="MiSans Light" panose="00000400000000000000" charset="-122"/>
              </a:rPr>
              <a:t>经典方形设计</a:t>
            </a:r>
            <a:endParaRPr lang="en-US" altLang="zh-CN" sz="1050">
              <a:solidFill>
                <a:srgbClr val="1D1C21"/>
              </a:solidFill>
              <a:latin typeface="+mj-ea"/>
              <a:ea typeface="+mj-ea"/>
              <a:sym typeface="MiSans Light" panose="0000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1D1C21"/>
                </a:solidFill>
                <a:latin typeface="+mj-ea"/>
                <a:ea typeface="+mj-ea"/>
                <a:sym typeface="MiSans Light" panose="00000400000000000000" charset="-122"/>
              </a:rPr>
              <a:t>14</a:t>
            </a:r>
            <a:r>
              <a:rPr lang="zh-CN" altLang="en-US" sz="1050">
                <a:solidFill>
                  <a:srgbClr val="1D1C21"/>
                </a:solidFill>
                <a:latin typeface="+mj-ea"/>
                <a:ea typeface="+mj-ea"/>
                <a:sym typeface="MiSans Light" panose="00000400000000000000" charset="-122"/>
              </a:rPr>
              <a:t>天超长续航</a:t>
            </a:r>
            <a:endParaRPr lang="en-US" altLang="zh-CN" sz="1050">
              <a:solidFill>
                <a:srgbClr val="1D1C21"/>
              </a:solidFill>
              <a:latin typeface="+mj-ea"/>
              <a:ea typeface="+mj-ea"/>
              <a:sym typeface="MiSans Light" panose="0000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rgbClr val="1D1C21"/>
                </a:solidFill>
                <a:latin typeface="+mj-ea"/>
                <a:ea typeface="+mj-ea"/>
                <a:sym typeface="MiSans Light" panose="00000400000000000000" charset="-122"/>
              </a:rPr>
              <a:t>女性健康管理</a:t>
            </a:r>
          </a:p>
        </p:txBody>
      </p:sp>
      <p:sp>
        <p:nvSpPr>
          <p:cNvPr id="11" name="矩形 10"/>
          <p:cNvSpPr/>
          <p:nvPr/>
        </p:nvSpPr>
        <p:spPr>
          <a:xfrm>
            <a:off x="8733060" y="736600"/>
            <a:ext cx="85281" cy="85281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33060" y="870665"/>
            <a:ext cx="85281" cy="852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733060" y="1004730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8775700" y="1133404"/>
            <a:ext cx="0" cy="2172504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 bwMode="auto">
          <a:xfrm rot="5400000">
            <a:off x="7844860" y="3924328"/>
            <a:ext cx="1861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>
                <a:solidFill>
                  <a:schemeClr val="bg1"/>
                </a:solidFill>
                <a:latin typeface="+mj-lt"/>
                <a:sym typeface="MiSans Light" panose="00000400000000000000" charset="-122"/>
              </a:rPr>
              <a:t>FASHION SMARTWATCH</a:t>
            </a:r>
            <a:endParaRPr lang="zh-CN" altLang="en-US" sz="900">
              <a:solidFill>
                <a:schemeClr val="bg1"/>
              </a:solidFill>
              <a:latin typeface="+mj-lt"/>
              <a:sym typeface="MiSans Light" panose="00000400000000000000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55600" y="1336936"/>
            <a:ext cx="3509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智能手表</a:t>
            </a:r>
            <a:endParaRPr lang="en-US" altLang="zh-CN" sz="4800">
              <a:solidFill>
                <a:schemeClr val="accent1"/>
              </a:solidFill>
              <a:latin typeface="+mj-ea"/>
              <a:ea typeface="+mj-ea"/>
              <a:sym typeface="MiSans Light" panose="00000400000000000000" charset="-122"/>
            </a:endParaRPr>
          </a:p>
          <a:p>
            <a:r>
              <a:rPr lang="zh-CN" altLang="en-US" sz="4800">
                <a:solidFill>
                  <a:schemeClr val="bg1"/>
                </a:solidFill>
                <a:latin typeface="+mj-ea"/>
                <a:ea typeface="+mj-ea"/>
                <a:sym typeface="MiSans Light" panose="00000400000000000000" charset="-122"/>
              </a:rPr>
              <a:t>产品发布会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395515" y="2948495"/>
            <a:ext cx="346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>
                <a:solidFill>
                  <a:schemeClr val="accent1"/>
                </a:solidFill>
                <a:latin typeface="+mj-lt"/>
                <a:sym typeface="MiSans Light" panose="00000400000000000000" charset="-122"/>
              </a:rPr>
              <a:t>FASHION SMARTWATCH  NEW PRODUCT LAUNCH</a:t>
            </a:r>
            <a:endParaRPr lang="zh-CN" altLang="en-US" sz="900">
              <a:solidFill>
                <a:schemeClr val="accent1"/>
              </a:solidFill>
              <a:latin typeface="+mj-lt"/>
              <a:sym typeface="MiSans Light" panose="000004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4941" y="3186659"/>
            <a:ext cx="4450576" cy="256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900">
                <a:solidFill>
                  <a:schemeClr val="accent1"/>
                </a:solidFill>
                <a:latin typeface="MiSans Light" panose="00000400000000000000" charset="-122"/>
                <a:sym typeface="MiSans Light" panose="00000400000000000000" charset="-122"/>
              </a:rPr>
              <a:t>单击此处输入你的正文，文字是您思想提炼，为了最终演示发布的良好效果</a:t>
            </a:r>
          </a:p>
        </p:txBody>
      </p:sp>
      <p:sp>
        <p:nvSpPr>
          <p:cNvPr id="46" name="矩形 45"/>
          <p:cNvSpPr/>
          <p:nvPr/>
        </p:nvSpPr>
        <p:spPr bwMode="auto">
          <a:xfrm>
            <a:off x="4396155" y="4066282"/>
            <a:ext cx="42647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>
                <a:ln w="3175">
                  <a:solidFill>
                    <a:srgbClr val="CFBDBA"/>
                  </a:solidFill>
                </a:ln>
                <a:noFill/>
                <a:latin typeface="Montserrat Black" panose="00000A00000000000000" pitchFamily="2" charset="0"/>
                <a:ea typeface="+mj-ea"/>
                <a:sym typeface="MiSans Light" panose="00000400000000000000" charset="-122"/>
              </a:rPr>
              <a:t>FASHION SMARTWATCH</a:t>
            </a:r>
            <a:endParaRPr lang="zh-CN" altLang="en-US" sz="3200">
              <a:ln w="3175">
                <a:solidFill>
                  <a:srgbClr val="CFBDBA"/>
                </a:solidFill>
              </a:ln>
              <a:noFill/>
              <a:latin typeface="Montserrat Black" panose="00000A00000000000000" pitchFamily="2" charset="0"/>
              <a:ea typeface="+mj-ea"/>
              <a:sym typeface="MiSans Light" panose="00000400000000000000" charset="-122"/>
            </a:endParaRPr>
          </a:p>
        </p:txBody>
      </p:sp>
      <p:pic>
        <p:nvPicPr>
          <p:cNvPr id="7" name="图片 6" descr="手表的卡通人物&#10;&#10;描述已自动生成">
            <a:extLst>
              <a:ext uri="{FF2B5EF4-FFF2-40B4-BE49-F238E27FC236}">
                <a16:creationId xmlns:a16="http://schemas.microsoft.com/office/drawing/2014/main" id="{D4F45981-D23B-7983-C0BC-C86458C8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557" y="725374"/>
            <a:ext cx="3657795" cy="365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197326" y="151825"/>
            <a:ext cx="197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产品功能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4731" y="244158"/>
            <a:ext cx="418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PRODUCT FUNCTION</a:t>
            </a:r>
            <a:endParaRPr lang="zh-CN" altLang="en-US" sz="1600">
              <a:ln w="6350"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322261" y="2918242"/>
            <a:ext cx="2717469" cy="657868"/>
          </a:xfrm>
          <a:prstGeom prst="ellipse">
            <a:avLst/>
          </a:prstGeom>
          <a:noFill/>
          <a:ln w="6350">
            <a:solidFill>
              <a:schemeClr val="accent1">
                <a:lumMod val="90000"/>
                <a:alpha val="4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0" name="椭圆 9"/>
          <p:cNvSpPr/>
          <p:nvPr/>
        </p:nvSpPr>
        <p:spPr>
          <a:xfrm>
            <a:off x="2579994" y="2204719"/>
            <a:ext cx="3918555" cy="948637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1" name="椭圆 10"/>
          <p:cNvSpPr/>
          <p:nvPr/>
        </p:nvSpPr>
        <p:spPr>
          <a:xfrm>
            <a:off x="2860591" y="2148275"/>
            <a:ext cx="347213" cy="347213"/>
          </a:xfrm>
          <a:prstGeom prst="ellipse">
            <a:avLst/>
          </a:prstGeom>
          <a:solidFill>
            <a:srgbClr val="1716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文本框 11"/>
          <p:cNvSpPr txBox="1"/>
          <p:nvPr/>
        </p:nvSpPr>
        <p:spPr>
          <a:xfrm>
            <a:off x="2788102" y="2521733"/>
            <a:ext cx="4921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>
                <a:solidFill>
                  <a:schemeClr val="accent1"/>
                </a:solidFill>
                <a:latin typeface="+mj-ea"/>
                <a:ea typeface="+mj-ea"/>
              </a:rPr>
              <a:t>信息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13773" y="1904539"/>
            <a:ext cx="709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>
                <a:solidFill>
                  <a:schemeClr val="accent1"/>
                </a:solidFill>
                <a:latin typeface="+mj-ea"/>
                <a:ea typeface="+mj-ea"/>
              </a:rPr>
              <a:t>电话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764447" y="2425434"/>
            <a:ext cx="7499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>
                <a:solidFill>
                  <a:schemeClr val="accent1"/>
                </a:solidFill>
                <a:latin typeface="+mj-ea"/>
                <a:ea typeface="+mj-ea"/>
              </a:rPr>
              <a:t>天气预报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319442" y="1692799"/>
            <a:ext cx="8649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>
                <a:solidFill>
                  <a:schemeClr val="accent1"/>
                </a:solidFill>
                <a:latin typeface="+mj-ea"/>
                <a:ea typeface="+mj-ea"/>
              </a:rPr>
              <a:t>地图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23463" y="2494725"/>
            <a:ext cx="8649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>
                <a:solidFill>
                  <a:schemeClr val="accent1"/>
                </a:solidFill>
                <a:latin typeface="+mj-ea"/>
                <a:ea typeface="+mj-ea"/>
              </a:rPr>
              <a:t>开门锁</a:t>
            </a:r>
          </a:p>
        </p:txBody>
      </p:sp>
      <p:sp>
        <p:nvSpPr>
          <p:cNvPr id="19" name="任意多边形: 形状 18"/>
          <p:cNvSpPr/>
          <p:nvPr/>
        </p:nvSpPr>
        <p:spPr>
          <a:xfrm rot="10800000">
            <a:off x="2530725" y="2812500"/>
            <a:ext cx="4013918" cy="1937299"/>
          </a:xfrm>
          <a:custGeom>
            <a:avLst/>
            <a:gdLst>
              <a:gd name="connsiteX0" fmla="*/ 16270 w 4981904"/>
              <a:gd name="connsiteY0" fmla="*/ 2463009 h 2463009"/>
              <a:gd name="connsiteX1" fmla="*/ 0 w 4981904"/>
              <a:gd name="connsiteY1" fmla="*/ 2462930 h 2463009"/>
              <a:gd name="connsiteX2" fmla="*/ 1386605 w 4981904"/>
              <a:gd name="connsiteY2" fmla="*/ 0 h 2463009"/>
              <a:gd name="connsiteX3" fmla="*/ 3595299 w 4981904"/>
              <a:gd name="connsiteY3" fmla="*/ 0 h 2463009"/>
              <a:gd name="connsiteX4" fmla="*/ 4981904 w 4981904"/>
              <a:gd name="connsiteY4" fmla="*/ 2462930 h 2463009"/>
              <a:gd name="connsiteX5" fmla="*/ 4965629 w 4981904"/>
              <a:gd name="connsiteY5" fmla="*/ 2463002 h 2463009"/>
              <a:gd name="connsiteX6" fmla="*/ 4931297 w 4981904"/>
              <a:gd name="connsiteY6" fmla="*/ 2408542 h 2463009"/>
              <a:gd name="connsiteX7" fmla="*/ 2490952 w 4981904"/>
              <a:gd name="connsiteY7" fmla="*/ 1927043 h 2463009"/>
              <a:gd name="connsiteX8" fmla="*/ 50607 w 4981904"/>
              <a:gd name="connsiteY8" fmla="*/ 2408542 h 246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1904" h="2463009">
                <a:moveTo>
                  <a:pt x="16270" y="2463009"/>
                </a:moveTo>
                <a:lnTo>
                  <a:pt x="0" y="2462930"/>
                </a:lnTo>
                <a:lnTo>
                  <a:pt x="1386605" y="0"/>
                </a:lnTo>
                <a:lnTo>
                  <a:pt x="3595299" y="0"/>
                </a:lnTo>
                <a:lnTo>
                  <a:pt x="4981904" y="2462930"/>
                </a:lnTo>
                <a:lnTo>
                  <a:pt x="4965629" y="2463002"/>
                </a:lnTo>
                <a:lnTo>
                  <a:pt x="4931297" y="2408542"/>
                </a:lnTo>
                <a:cubicBezTo>
                  <a:pt x="4699025" y="2133751"/>
                  <a:pt x="3694703" y="1927043"/>
                  <a:pt x="2490952" y="1927043"/>
                </a:cubicBezTo>
                <a:cubicBezTo>
                  <a:pt x="1287202" y="1927043"/>
                  <a:pt x="282879" y="2133751"/>
                  <a:pt x="50607" y="2408542"/>
                </a:cubicBezTo>
                <a:close/>
              </a:path>
            </a:pathLst>
          </a:custGeom>
          <a:gradFill>
            <a:gsLst>
              <a:gs pos="7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22" name="椭圆 21"/>
          <p:cNvSpPr/>
          <p:nvPr/>
        </p:nvSpPr>
        <p:spPr>
          <a:xfrm>
            <a:off x="3928907" y="1970192"/>
            <a:ext cx="419702" cy="419702"/>
          </a:xfrm>
          <a:prstGeom prst="ellipse">
            <a:avLst/>
          </a:prstGeom>
          <a:solidFill>
            <a:srgbClr val="1716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8" name="椭圆 27"/>
          <p:cNvSpPr/>
          <p:nvPr/>
        </p:nvSpPr>
        <p:spPr>
          <a:xfrm>
            <a:off x="3322261" y="1390713"/>
            <a:ext cx="492191" cy="492191"/>
          </a:xfrm>
          <a:prstGeom prst="ellipse">
            <a:avLst/>
          </a:prstGeom>
          <a:solidFill>
            <a:srgbClr val="1716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2" name="椭圆 31"/>
          <p:cNvSpPr/>
          <p:nvPr/>
        </p:nvSpPr>
        <p:spPr>
          <a:xfrm>
            <a:off x="4542063" y="1243777"/>
            <a:ext cx="419702" cy="419702"/>
          </a:xfrm>
          <a:prstGeom prst="ellipse">
            <a:avLst/>
          </a:prstGeom>
          <a:solidFill>
            <a:srgbClr val="1716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5" name="椭圆 34"/>
          <p:cNvSpPr/>
          <p:nvPr/>
        </p:nvSpPr>
        <p:spPr>
          <a:xfrm>
            <a:off x="5155217" y="1904539"/>
            <a:ext cx="543665" cy="543665"/>
          </a:xfrm>
          <a:prstGeom prst="ellipse">
            <a:avLst/>
          </a:prstGeom>
          <a:solidFill>
            <a:srgbClr val="1716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矩形 41"/>
          <p:cNvSpPr/>
          <p:nvPr/>
        </p:nvSpPr>
        <p:spPr bwMode="auto">
          <a:xfrm>
            <a:off x="3593109" y="3819146"/>
            <a:ext cx="197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17161F"/>
                </a:solidFill>
                <a:latin typeface="+mj-ea"/>
                <a:ea typeface="+mj-ea"/>
                <a:sym typeface="MiSans Light" panose="00000400000000000000" charset="-122"/>
              </a:rPr>
              <a:t>产品功能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368098" y="1158395"/>
            <a:ext cx="1984563" cy="1093294"/>
            <a:chOff x="558285" y="2827450"/>
            <a:chExt cx="1984563" cy="1093294"/>
          </a:xfrm>
        </p:grpSpPr>
        <p:sp>
          <p:nvSpPr>
            <p:cNvPr id="46" name="矩形 45"/>
            <p:cNvSpPr/>
            <p:nvPr/>
          </p:nvSpPr>
          <p:spPr>
            <a:xfrm>
              <a:off x="558285" y="3127514"/>
              <a:ext cx="1984563" cy="793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58285" y="2827450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600">
                  <a:solidFill>
                    <a:schemeClr val="accent1"/>
                  </a:solidFill>
                </a:rPr>
                <a:t>产品功能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68098" y="3046060"/>
            <a:ext cx="1984563" cy="1093294"/>
            <a:chOff x="558285" y="2827450"/>
            <a:chExt cx="1984563" cy="1093294"/>
          </a:xfrm>
        </p:grpSpPr>
        <p:sp>
          <p:nvSpPr>
            <p:cNvPr id="49" name="矩形 48"/>
            <p:cNvSpPr/>
            <p:nvPr/>
          </p:nvSpPr>
          <p:spPr>
            <a:xfrm>
              <a:off x="558285" y="3127514"/>
              <a:ext cx="1984563" cy="793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58285" y="2827450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600">
                  <a:solidFill>
                    <a:schemeClr val="accent1"/>
                  </a:solidFill>
                </a:rPr>
                <a:t>产品功能</a:t>
              </a:r>
            </a:p>
          </p:txBody>
        </p:sp>
      </p:grpSp>
      <p:sp>
        <p:nvSpPr>
          <p:cNvPr id="52" name="矩形 51"/>
          <p:cNvSpPr/>
          <p:nvPr/>
        </p:nvSpPr>
        <p:spPr>
          <a:xfrm>
            <a:off x="6875505" y="1460193"/>
            <a:ext cx="1984563" cy="793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lnSpc>
                <a:spcPct val="150000"/>
              </a:lnSpc>
            </a:pPr>
            <a:r>
              <a:rPr lang="zh-CN" altLang="en-US" sz="1050">
                <a:solidFill>
                  <a:schemeClr val="bg1"/>
                </a:solidFill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382175" y="1160129"/>
            <a:ext cx="1477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1600">
                <a:solidFill>
                  <a:schemeClr val="accent1"/>
                </a:solidFill>
              </a:rPr>
              <a:t>产品功能</a:t>
            </a:r>
          </a:p>
        </p:txBody>
      </p:sp>
      <p:sp>
        <p:nvSpPr>
          <p:cNvPr id="55" name="矩形 54"/>
          <p:cNvSpPr/>
          <p:nvPr/>
        </p:nvSpPr>
        <p:spPr>
          <a:xfrm>
            <a:off x="6875505" y="3347858"/>
            <a:ext cx="1984563" cy="793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lnSpc>
                <a:spcPct val="150000"/>
              </a:lnSpc>
            </a:pPr>
            <a:r>
              <a:rPr lang="zh-CN" altLang="en-US" sz="1050">
                <a:solidFill>
                  <a:schemeClr val="bg1"/>
                </a:solidFill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382175" y="3047794"/>
            <a:ext cx="1477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1600">
                <a:solidFill>
                  <a:schemeClr val="accent1"/>
                </a:solidFill>
              </a:rPr>
              <a:t>产品功能</a:t>
            </a:r>
          </a:p>
        </p:txBody>
      </p:sp>
      <p:sp>
        <p:nvSpPr>
          <p:cNvPr id="57" name="矩形 56"/>
          <p:cNvSpPr/>
          <p:nvPr/>
        </p:nvSpPr>
        <p:spPr>
          <a:xfrm>
            <a:off x="8733060" y="255957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8733060" y="390022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8733060" y="524087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5960806" y="2085963"/>
            <a:ext cx="7091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>
                <a:solidFill>
                  <a:schemeClr val="accent1"/>
                </a:solidFill>
                <a:latin typeface="+mj-ea"/>
                <a:ea typeface="+mj-ea"/>
              </a:rPr>
              <a:t>电子钱包</a:t>
            </a:r>
          </a:p>
        </p:txBody>
      </p:sp>
      <p:sp>
        <p:nvSpPr>
          <p:cNvPr id="61" name="椭圆 60"/>
          <p:cNvSpPr/>
          <p:nvPr/>
        </p:nvSpPr>
        <p:spPr>
          <a:xfrm>
            <a:off x="6069294" y="1572137"/>
            <a:ext cx="492191" cy="492191"/>
          </a:xfrm>
          <a:prstGeom prst="ellipse">
            <a:avLst/>
          </a:prstGeom>
          <a:solidFill>
            <a:srgbClr val="1716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543" y="1555171"/>
            <a:ext cx="211626" cy="211626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6889" y="2229952"/>
            <a:ext cx="189308" cy="189308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2395" y="2070032"/>
            <a:ext cx="232153" cy="232153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4955" y="1326671"/>
            <a:ext cx="253915" cy="253915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46291" y="2011228"/>
            <a:ext cx="349760" cy="34976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77781" y="1692799"/>
            <a:ext cx="270376" cy="270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823892"/>
            <a:ext cx="2797073" cy="3495716"/>
          </a:xfrm>
          <a:custGeom>
            <a:avLst/>
            <a:gdLst>
              <a:gd name="connsiteX0" fmla="*/ 1049215 w 2797073"/>
              <a:gd name="connsiteY0" fmla="*/ 0 h 3495716"/>
              <a:gd name="connsiteX1" fmla="*/ 2797073 w 2797073"/>
              <a:gd name="connsiteY1" fmla="*/ 1747858 h 3495716"/>
              <a:gd name="connsiteX2" fmla="*/ 1049215 w 2797073"/>
              <a:gd name="connsiteY2" fmla="*/ 3495716 h 3495716"/>
              <a:gd name="connsiteX3" fmla="*/ 71971 w 2797073"/>
              <a:gd name="connsiteY3" fmla="*/ 3197209 h 3495716"/>
              <a:gd name="connsiteX4" fmla="*/ 0 w 2797073"/>
              <a:gd name="connsiteY4" fmla="*/ 3143390 h 3495716"/>
              <a:gd name="connsiteX5" fmla="*/ 0 w 2797073"/>
              <a:gd name="connsiteY5" fmla="*/ 352326 h 3495716"/>
              <a:gd name="connsiteX6" fmla="*/ 71971 w 2797073"/>
              <a:gd name="connsiteY6" fmla="*/ 298507 h 3495716"/>
              <a:gd name="connsiteX7" fmla="*/ 1049215 w 2797073"/>
              <a:gd name="connsiteY7" fmla="*/ 0 h 349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7073" h="3495716">
                <a:moveTo>
                  <a:pt x="1049215" y="0"/>
                </a:moveTo>
                <a:cubicBezTo>
                  <a:pt x="2014530" y="0"/>
                  <a:pt x="2797073" y="782543"/>
                  <a:pt x="2797073" y="1747858"/>
                </a:cubicBezTo>
                <a:cubicBezTo>
                  <a:pt x="2797073" y="2713173"/>
                  <a:pt x="2014530" y="3495716"/>
                  <a:pt x="1049215" y="3495716"/>
                </a:cubicBezTo>
                <a:cubicBezTo>
                  <a:pt x="687222" y="3495716"/>
                  <a:pt x="350931" y="3385671"/>
                  <a:pt x="71971" y="3197209"/>
                </a:cubicBezTo>
                <a:lnTo>
                  <a:pt x="0" y="3143390"/>
                </a:lnTo>
                <a:lnTo>
                  <a:pt x="0" y="352326"/>
                </a:lnTo>
                <a:lnTo>
                  <a:pt x="71971" y="298507"/>
                </a:lnTo>
                <a:cubicBezTo>
                  <a:pt x="350931" y="110045"/>
                  <a:pt x="687222" y="0"/>
                  <a:pt x="104921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5220" y="315361"/>
            <a:ext cx="3040407" cy="261248"/>
            <a:chOff x="132403" y="157665"/>
            <a:chExt cx="3040407" cy="261248"/>
          </a:xfrm>
        </p:grpSpPr>
        <p:sp>
          <p:nvSpPr>
            <p:cNvPr id="12" name="文本框 11"/>
            <p:cNvSpPr txBox="1"/>
            <p:nvPr/>
          </p:nvSpPr>
          <p:spPr>
            <a:xfrm>
              <a:off x="132403" y="157665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YOUR LOGO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0917" y="164997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金山办公软件有限公司</a:t>
              </a:r>
              <a:endParaRPr lang="en-US" altLang="zh-CN" sz="1050" spc="0">
                <a:solidFill>
                  <a:schemeClr val="bg1"/>
                </a:solidFill>
                <a:effectLst/>
                <a:sym typeface="MiSans Light" panose="00000400000000000000" charset="-122"/>
              </a:endParaRPr>
            </a:p>
          </p:txBody>
        </p:sp>
      </p:grpSp>
      <p:sp>
        <p:nvSpPr>
          <p:cNvPr id="28" name="矩形 27"/>
          <p:cNvSpPr/>
          <p:nvPr/>
        </p:nvSpPr>
        <p:spPr bwMode="auto">
          <a:xfrm>
            <a:off x="1036644" y="4564390"/>
            <a:ext cx="361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时尚智能手表 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为女性精心设计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67570" y="4718278"/>
            <a:ext cx="6386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775700" y="1133404"/>
            <a:ext cx="0" cy="217250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 bwMode="auto">
          <a:xfrm rot="5400000">
            <a:off x="7844860" y="3924328"/>
            <a:ext cx="1861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>
                <a:solidFill>
                  <a:schemeClr val="bg1"/>
                </a:solidFill>
                <a:latin typeface="+mj-lt"/>
                <a:sym typeface="MiSans Light" panose="00000400000000000000" charset="-122"/>
              </a:rPr>
              <a:t>FASHION SMARTWATCH</a:t>
            </a:r>
            <a:endParaRPr lang="zh-CN" altLang="en-US" sz="900">
              <a:solidFill>
                <a:schemeClr val="bg1"/>
              </a:solidFill>
              <a:latin typeface="+mj-lt"/>
              <a:sym typeface="MiSans Light" panose="00000400000000000000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924062" y="1802309"/>
            <a:ext cx="2596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产品优势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07367" y="1397556"/>
            <a:ext cx="2007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algn="ctr"/>
            <a:r>
              <a:rPr lang="en-US" altLang="zh-CN" sz="8800">
                <a:solidFill>
                  <a:schemeClr val="accent1"/>
                </a:solidFill>
                <a:latin typeface="Montserrat ExtraBold" panose="00000900000000000000" pitchFamily="2" charset="0"/>
                <a:sym typeface="MiSans Light" panose="00000400000000000000" charset="-122"/>
              </a:rPr>
              <a:t>03.</a:t>
            </a:r>
            <a:endParaRPr lang="zh-CN" altLang="en-US" sz="8800">
              <a:solidFill>
                <a:schemeClr val="accent1"/>
              </a:solidFill>
              <a:latin typeface="Montserrat ExtraBold" panose="00000900000000000000" pitchFamily="2" charset="0"/>
              <a:sym typeface="MiSans Light" panose="000004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07367" y="3794949"/>
            <a:ext cx="4706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4000">
                <a:ln>
                  <a:solidFill>
                    <a:srgbClr val="CFBDBA"/>
                  </a:solidFill>
                </a:ln>
                <a:noFill/>
                <a:latin typeface="+mj-ea"/>
                <a:ea typeface="+mj-ea"/>
              </a:defRPr>
            </a:lvl1pPr>
          </a:lstStyle>
          <a:p>
            <a:r>
              <a:rPr lang="en-US" altLang="zh-CN" sz="3200">
                <a:ln w="3175">
                  <a:solidFill>
                    <a:srgbClr val="CFBDBA"/>
                  </a:solidFill>
                </a:ln>
                <a:latin typeface="Montserrat Black" panose="00000A00000000000000" pitchFamily="2" charset="0"/>
              </a:rPr>
              <a:t>PRODUCT ADVANTAGES</a:t>
            </a:r>
            <a:endParaRPr lang="zh-CN" altLang="en-US" sz="3200">
              <a:ln w="3175">
                <a:solidFill>
                  <a:srgbClr val="CFBDBA"/>
                </a:solidFill>
              </a:ln>
              <a:latin typeface="Montserrat Black" panose="00000A00000000000000" pitchFamily="2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6448" y="2734739"/>
            <a:ext cx="4389337" cy="436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900">
                <a:solidFill>
                  <a:schemeClr val="bg1"/>
                </a:solidFill>
                <a:latin typeface="MiSans Light" panose="00000400000000000000" charset="-122"/>
                <a:sym typeface="MiSans Light" panose="00000400000000000000" charset="-122"/>
              </a:rPr>
              <a:t>单击此处输入你的正文，文字是您思想的提炼，为了最终演示发布的良好效果，请尽量言简意赅的阐述观点；</a:t>
            </a:r>
          </a:p>
        </p:txBody>
      </p:sp>
      <p:sp>
        <p:nvSpPr>
          <p:cNvPr id="9" name="文本框 8"/>
          <p:cNvSpPr txBox="1"/>
          <p:nvPr/>
        </p:nvSpPr>
        <p:spPr>
          <a:xfrm rot="5400000">
            <a:off x="-816535" y="2307324"/>
            <a:ext cx="2608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4000">
                <a:ln>
                  <a:solidFill>
                    <a:srgbClr val="CFBDBA"/>
                  </a:solidFill>
                </a:ln>
                <a:noFill/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3200">
                <a:ln w="3175">
                  <a:solidFill>
                    <a:srgbClr val="1D1C21"/>
                  </a:solidFill>
                </a:ln>
                <a:latin typeface="Montserrat Black" panose="00000A00000000000000" pitchFamily="2" charset="0"/>
              </a:rPr>
              <a:t>PART TWO</a:t>
            </a:r>
          </a:p>
        </p:txBody>
      </p:sp>
      <p:sp>
        <p:nvSpPr>
          <p:cNvPr id="10" name="矩形 9"/>
          <p:cNvSpPr/>
          <p:nvPr/>
        </p:nvSpPr>
        <p:spPr>
          <a:xfrm>
            <a:off x="8733060" y="736600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733060" y="870665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733060" y="1004730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手表的卡通人物&#10;&#10;描述已自动生成">
            <a:extLst>
              <a:ext uri="{FF2B5EF4-FFF2-40B4-BE49-F238E27FC236}">
                <a16:creationId xmlns:a16="http://schemas.microsoft.com/office/drawing/2014/main" id="{C8C338E0-3EA4-3984-8F4D-ECB838C2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7" y="1073503"/>
            <a:ext cx="2996494" cy="29964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A0CD80D-6A24-1849-E07A-B9C87923ADC5}"/>
              </a:ext>
            </a:extLst>
          </p:cNvPr>
          <p:cNvSpPr txBox="1"/>
          <p:nvPr/>
        </p:nvSpPr>
        <p:spPr>
          <a:xfrm>
            <a:off x="4086448" y="3517950"/>
            <a:ext cx="1569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altLang="zh-CN" sz="1200">
                <a:solidFill>
                  <a:schemeClr val="accent1"/>
                </a:solidFill>
              </a:rPr>
              <a:t>PART THREE</a:t>
            </a:r>
            <a:endParaRPr lang="zh-CN" altLang="en-US" sz="1200">
              <a:solidFill>
                <a:schemeClr val="accent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D245E61-7AD5-5996-F37F-000C1048ECAB}"/>
              </a:ext>
            </a:extLst>
          </p:cNvPr>
          <p:cNvCxnSpPr/>
          <p:nvPr/>
        </p:nvCxnSpPr>
        <p:spPr>
          <a:xfrm>
            <a:off x="5227578" y="3656449"/>
            <a:ext cx="1203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E58AAD4-037B-7DE0-C9A7-EEA52F3D149A}"/>
              </a:ext>
            </a:extLst>
          </p:cNvPr>
          <p:cNvSpPr/>
          <p:nvPr/>
        </p:nvSpPr>
        <p:spPr>
          <a:xfrm>
            <a:off x="6601878" y="1"/>
            <a:ext cx="2540605" cy="5143500"/>
          </a:xfrm>
          <a:custGeom>
            <a:avLst/>
            <a:gdLst>
              <a:gd name="connsiteX0" fmla="*/ 1221299 w 2540605"/>
              <a:gd name="connsiteY0" fmla="*/ 0 h 5143500"/>
              <a:gd name="connsiteX1" fmla="*/ 2540605 w 2540605"/>
              <a:gd name="connsiteY1" fmla="*/ 0 h 5143500"/>
              <a:gd name="connsiteX2" fmla="*/ 2540605 w 2540605"/>
              <a:gd name="connsiteY2" fmla="*/ 5143500 h 5143500"/>
              <a:gd name="connsiteX3" fmla="*/ 1196429 w 2540605"/>
              <a:gd name="connsiteY3" fmla="*/ 5143500 h 5143500"/>
              <a:gd name="connsiteX4" fmla="*/ 978824 w 2540605"/>
              <a:gd name="connsiteY4" fmla="*/ 4945728 h 5143500"/>
              <a:gd name="connsiteX5" fmla="*/ 0 w 2540605"/>
              <a:gd name="connsiteY5" fmla="*/ 2582637 h 5143500"/>
              <a:gd name="connsiteX6" fmla="*/ 1216147 w 2540605"/>
              <a:gd name="connsiteY6" fmla="*/ 3853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605" h="5143500">
                <a:moveTo>
                  <a:pt x="1221299" y="0"/>
                </a:moveTo>
                <a:lnTo>
                  <a:pt x="2540605" y="0"/>
                </a:lnTo>
                <a:lnTo>
                  <a:pt x="2540605" y="5143500"/>
                </a:lnTo>
                <a:lnTo>
                  <a:pt x="1196429" y="5143500"/>
                </a:lnTo>
                <a:lnTo>
                  <a:pt x="978824" y="4945728"/>
                </a:lnTo>
                <a:cubicBezTo>
                  <a:pt x="374057" y="4340961"/>
                  <a:pt x="0" y="3505482"/>
                  <a:pt x="0" y="2582637"/>
                </a:cubicBezTo>
                <a:cubicBezTo>
                  <a:pt x="0" y="1544437"/>
                  <a:pt x="473416" y="616809"/>
                  <a:pt x="1216147" y="38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197326" y="151825"/>
            <a:ext cx="197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rPr>
              <a:t>产品优势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4731" y="244158"/>
            <a:ext cx="418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 w="6350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Black" panose="00000A00000000000000" pitchFamily="2" charset="0"/>
                <a:ea typeface="MiSans Heavy" panose="00000A00000000000000" charset="-122"/>
                <a:cs typeface="+mn-cs"/>
              </a:rPr>
              <a:t>PRODUCT ADVANTAGES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39044" y="1668365"/>
            <a:ext cx="4638431" cy="5508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rPr>
              <a:t>单击此处输入你的正文，文字是您思想的提炼，为了最终演示发布的良好效果，请尽量言简意赅的阐述观点；</a:t>
            </a:r>
          </a:p>
        </p:txBody>
      </p:sp>
      <p:sp>
        <p:nvSpPr>
          <p:cNvPr id="16" name="矩形 15"/>
          <p:cNvSpPr/>
          <p:nvPr/>
        </p:nvSpPr>
        <p:spPr>
          <a:xfrm>
            <a:off x="541179" y="1128067"/>
            <a:ext cx="429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+mn-lt"/>
              </a:rPr>
              <a:t>气质潮搭 颜智俱佳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568044" y="2526553"/>
            <a:ext cx="4481214" cy="65649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62541" y="2612105"/>
            <a:ext cx="3086203" cy="48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6778" y="2562412"/>
            <a:ext cx="69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2D8BD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</a:rPr>
              <a:t>产品优势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1388114" y="2776827"/>
            <a:ext cx="0" cy="1559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662FA3C-7A5D-4AD0-48C3-CB1EF183BA61}"/>
              </a:ext>
            </a:extLst>
          </p:cNvPr>
          <p:cNvSpPr/>
          <p:nvPr/>
        </p:nvSpPr>
        <p:spPr>
          <a:xfrm>
            <a:off x="568044" y="3295044"/>
            <a:ext cx="4481214" cy="65649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81F0E1-148F-468C-0FAF-A96305EF10E7}"/>
              </a:ext>
            </a:extLst>
          </p:cNvPr>
          <p:cNvSpPr/>
          <p:nvPr/>
        </p:nvSpPr>
        <p:spPr>
          <a:xfrm>
            <a:off x="1462541" y="3380596"/>
            <a:ext cx="3086203" cy="48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862782-8CD1-CFC0-9D73-EF47F3AA5283}"/>
              </a:ext>
            </a:extLst>
          </p:cNvPr>
          <p:cNvSpPr txBox="1"/>
          <p:nvPr/>
        </p:nvSpPr>
        <p:spPr>
          <a:xfrm>
            <a:off x="686778" y="3330903"/>
            <a:ext cx="69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2D8BD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</a:rPr>
              <a:t>产品优势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D7D347B-5E26-50B4-17A7-19B6806388F6}"/>
              </a:ext>
            </a:extLst>
          </p:cNvPr>
          <p:cNvCxnSpPr/>
          <p:nvPr/>
        </p:nvCxnSpPr>
        <p:spPr>
          <a:xfrm>
            <a:off x="1388114" y="3545318"/>
            <a:ext cx="0" cy="1559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D4805B5-944A-F71E-3D9D-4667B1B18FAB}"/>
              </a:ext>
            </a:extLst>
          </p:cNvPr>
          <p:cNvSpPr/>
          <p:nvPr/>
        </p:nvSpPr>
        <p:spPr>
          <a:xfrm>
            <a:off x="568044" y="4063535"/>
            <a:ext cx="4481214" cy="65649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1D05B6-A221-C513-E93A-F91404D87BAA}"/>
              </a:ext>
            </a:extLst>
          </p:cNvPr>
          <p:cNvSpPr/>
          <p:nvPr/>
        </p:nvSpPr>
        <p:spPr>
          <a:xfrm>
            <a:off x="1462541" y="4149087"/>
            <a:ext cx="3086203" cy="48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BB438C2-B7C9-0440-092D-AA1B5BC503A2}"/>
              </a:ext>
            </a:extLst>
          </p:cNvPr>
          <p:cNvSpPr txBox="1"/>
          <p:nvPr/>
        </p:nvSpPr>
        <p:spPr>
          <a:xfrm>
            <a:off x="686778" y="4099394"/>
            <a:ext cx="69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2D8BD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</a:rPr>
              <a:t>产品优势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3CE93E6-9F81-F6C9-1C61-AAB9721337C1}"/>
              </a:ext>
            </a:extLst>
          </p:cNvPr>
          <p:cNvCxnSpPr/>
          <p:nvPr/>
        </p:nvCxnSpPr>
        <p:spPr>
          <a:xfrm>
            <a:off x="1388114" y="4313809"/>
            <a:ext cx="0" cy="1559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 descr="人拿着手机站在街道上&#10;&#10;中度可信度描述已自动生成">
            <a:extLst>
              <a:ext uri="{FF2B5EF4-FFF2-40B4-BE49-F238E27FC236}">
                <a16:creationId xmlns:a16="http://schemas.microsoft.com/office/drawing/2014/main" id="{8D7E9C95-B284-194D-B0C6-D0435AFC2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87" r="24987"/>
          <a:stretch/>
        </p:blipFill>
        <p:spPr>
          <a:xfrm>
            <a:off x="5883481" y="1121166"/>
            <a:ext cx="2721476" cy="3628634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09AAE9BD-9B5C-398A-3217-02ECE3BF8A3B}"/>
              </a:ext>
            </a:extLst>
          </p:cNvPr>
          <p:cNvSpPr/>
          <p:nvPr/>
        </p:nvSpPr>
        <p:spPr>
          <a:xfrm>
            <a:off x="8733060" y="255957"/>
            <a:ext cx="85281" cy="85281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A79BF77-17D3-DCD3-BAEE-158104D3D21B}"/>
              </a:ext>
            </a:extLst>
          </p:cNvPr>
          <p:cNvSpPr/>
          <p:nvPr/>
        </p:nvSpPr>
        <p:spPr>
          <a:xfrm>
            <a:off x="8733060" y="390022"/>
            <a:ext cx="85281" cy="852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82C7313-1D5A-2839-E8C3-B9B1091CB687}"/>
              </a:ext>
            </a:extLst>
          </p:cNvPr>
          <p:cNvSpPr/>
          <p:nvPr/>
        </p:nvSpPr>
        <p:spPr>
          <a:xfrm>
            <a:off x="8733060" y="524087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404200" y="2830606"/>
            <a:ext cx="3912865" cy="1435023"/>
          </a:xfrm>
          <a:prstGeom prst="roundRect">
            <a:avLst>
              <a:gd name="adj" fmla="val 101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4826936" y="2830606"/>
            <a:ext cx="3912865" cy="1435023"/>
          </a:xfrm>
          <a:prstGeom prst="roundRect">
            <a:avLst>
              <a:gd name="adj" fmla="val 101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197326" y="151825"/>
            <a:ext cx="197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产品优势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4731" y="244158"/>
            <a:ext cx="418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PRODUCT FUNCTION</a:t>
            </a:r>
            <a:endParaRPr lang="zh-CN" altLang="en-US" sz="1600">
              <a:ln w="6350"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173569" y="1327275"/>
            <a:ext cx="1976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两周长续航</a:t>
            </a:r>
            <a:endParaRPr lang="en-US" altLang="zh-CN" sz="2400">
              <a:solidFill>
                <a:schemeClr val="accent1"/>
              </a:solidFill>
              <a:latin typeface="+mj-ea"/>
              <a:ea typeface="+mj-ea"/>
              <a:sym typeface="MiSans Light" panose="00000400000000000000" charset="-122"/>
            </a:endParaRPr>
          </a:p>
          <a:p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陪伴总在线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144543" y="1365042"/>
            <a:ext cx="4640682" cy="7932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/>
              <a:t>单击此处输入你的正文，文字是您思想的提炼，为了最终演示发布的良好效果，请尽量言简意赅的阐述观点；单击此处输入你的正文，文字是您思想的提炼，为了最终演示发布的良好效果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48719" y="3017698"/>
            <a:ext cx="1460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4400">
                <a:ln w="6350">
                  <a:noFill/>
                </a:ln>
                <a:solidFill>
                  <a:schemeClr val="accent1"/>
                </a:solidFill>
              </a:rPr>
              <a:t>14</a:t>
            </a:r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days</a:t>
            </a:r>
            <a:endParaRPr lang="zh-CN" altLang="en-US" sz="1600">
              <a:ln w="6350">
                <a:noFill/>
              </a:ln>
              <a:solidFill>
                <a:schemeClr val="accent1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855552" y="3062156"/>
            <a:ext cx="2108715" cy="1093294"/>
            <a:chOff x="558285" y="2827450"/>
            <a:chExt cx="2108715" cy="1093294"/>
          </a:xfrm>
        </p:grpSpPr>
        <p:sp>
          <p:nvSpPr>
            <p:cNvPr id="36" name="矩形 35"/>
            <p:cNvSpPr/>
            <p:nvPr/>
          </p:nvSpPr>
          <p:spPr>
            <a:xfrm>
              <a:off x="558285" y="3127514"/>
              <a:ext cx="2108715" cy="793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58285" y="2827450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600">
                  <a:solidFill>
                    <a:schemeClr val="accent1"/>
                  </a:solidFill>
                </a:rPr>
                <a:t>关键词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4972194" y="3055379"/>
            <a:ext cx="1460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4400">
                <a:ln w="6350">
                  <a:noFill/>
                </a:ln>
                <a:solidFill>
                  <a:schemeClr val="accent1"/>
                </a:solidFill>
              </a:rPr>
              <a:t>5</a:t>
            </a:r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min</a:t>
            </a:r>
            <a:endParaRPr lang="zh-CN" altLang="en-US" sz="1600">
              <a:ln w="6350">
                <a:noFill/>
              </a:ln>
              <a:solidFill>
                <a:schemeClr val="accent1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037581" y="3037217"/>
            <a:ext cx="2381729" cy="1093294"/>
            <a:chOff x="558285" y="2827450"/>
            <a:chExt cx="2381729" cy="1093294"/>
          </a:xfrm>
        </p:grpSpPr>
        <p:sp>
          <p:nvSpPr>
            <p:cNvPr id="40" name="矩形 39"/>
            <p:cNvSpPr/>
            <p:nvPr/>
          </p:nvSpPr>
          <p:spPr>
            <a:xfrm>
              <a:off x="558285" y="3127514"/>
              <a:ext cx="2381729" cy="793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58285" y="2827450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600">
                  <a:solidFill>
                    <a:schemeClr val="accent1"/>
                  </a:solidFill>
                </a:rPr>
                <a:t>关键词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6718" y="1126028"/>
            <a:ext cx="700847" cy="1105965"/>
            <a:chOff x="940974" y="1022576"/>
            <a:chExt cx="1317998" cy="2079853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981639" y="1071612"/>
              <a:ext cx="1234277" cy="1990153"/>
            </a:xfrm>
            <a:custGeom>
              <a:avLst/>
              <a:gdLst>
                <a:gd name="T0" fmla="*/ 777 w 1032"/>
                <a:gd name="T1" fmla="*/ 0 h 1664"/>
                <a:gd name="T2" fmla="*/ 0 w 1032"/>
                <a:gd name="T3" fmla="*/ 926 h 1664"/>
                <a:gd name="T4" fmla="*/ 492 w 1032"/>
                <a:gd name="T5" fmla="*/ 926 h 1664"/>
                <a:gd name="T6" fmla="*/ 235 w 1032"/>
                <a:gd name="T7" fmla="*/ 1664 h 1664"/>
                <a:gd name="T8" fmla="*/ 1032 w 1032"/>
                <a:gd name="T9" fmla="*/ 667 h 1664"/>
                <a:gd name="T10" fmla="*/ 575 w 1032"/>
                <a:gd name="T11" fmla="*/ 667 h 1664"/>
                <a:gd name="T12" fmla="*/ 777 w 1032"/>
                <a:gd name="T13" fmla="*/ 0 h 1664"/>
                <a:gd name="T14" fmla="*/ 1032 w 1032"/>
                <a:gd name="T15" fmla="*/ 667 h 1664"/>
                <a:gd name="T16" fmla="*/ 1032 w 1032"/>
                <a:gd name="T17" fmla="*/ 667 h 1664"/>
                <a:gd name="T18" fmla="*/ 777 w 1032"/>
                <a:gd name="T19" fmla="*/ 0 h 1664"/>
                <a:gd name="T20" fmla="*/ 777 w 1032"/>
                <a:gd name="T21" fmla="*/ 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2" h="1664">
                  <a:moveTo>
                    <a:pt x="777" y="0"/>
                  </a:moveTo>
                  <a:lnTo>
                    <a:pt x="0" y="926"/>
                  </a:lnTo>
                  <a:lnTo>
                    <a:pt x="492" y="926"/>
                  </a:lnTo>
                  <a:lnTo>
                    <a:pt x="235" y="1664"/>
                  </a:lnTo>
                  <a:lnTo>
                    <a:pt x="1032" y="667"/>
                  </a:lnTo>
                  <a:lnTo>
                    <a:pt x="575" y="667"/>
                  </a:lnTo>
                  <a:lnTo>
                    <a:pt x="777" y="0"/>
                  </a:lnTo>
                  <a:close/>
                  <a:moveTo>
                    <a:pt x="1032" y="667"/>
                  </a:moveTo>
                  <a:lnTo>
                    <a:pt x="1032" y="667"/>
                  </a:lnTo>
                  <a:close/>
                  <a:moveTo>
                    <a:pt x="777" y="0"/>
                  </a:moveTo>
                  <a:lnTo>
                    <a:pt x="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940974" y="1022576"/>
              <a:ext cx="1317998" cy="2079853"/>
            </a:xfrm>
            <a:custGeom>
              <a:avLst/>
              <a:gdLst>
                <a:gd name="T0" fmla="*/ 461 w 463"/>
                <a:gd name="T1" fmla="*/ 290 h 730"/>
                <a:gd name="T2" fmla="*/ 448 w 463"/>
                <a:gd name="T3" fmla="*/ 282 h 730"/>
                <a:gd name="T4" fmla="*/ 275 w 463"/>
                <a:gd name="T5" fmla="*/ 282 h 730"/>
                <a:gd name="T6" fmla="*/ 353 w 463"/>
                <a:gd name="T7" fmla="*/ 21 h 730"/>
                <a:gd name="T8" fmla="*/ 347 w 463"/>
                <a:gd name="T9" fmla="*/ 4 h 730"/>
                <a:gd name="T10" fmla="*/ 328 w 463"/>
                <a:gd name="T11" fmla="*/ 8 h 730"/>
                <a:gd name="T12" fmla="*/ 4 w 463"/>
                <a:gd name="T13" fmla="*/ 398 h 730"/>
                <a:gd name="T14" fmla="*/ 2 w 463"/>
                <a:gd name="T15" fmla="*/ 412 h 730"/>
                <a:gd name="T16" fmla="*/ 14 w 463"/>
                <a:gd name="T17" fmla="*/ 421 h 730"/>
                <a:gd name="T18" fmla="*/ 200 w 463"/>
                <a:gd name="T19" fmla="*/ 421 h 730"/>
                <a:gd name="T20" fmla="*/ 99 w 463"/>
                <a:gd name="T21" fmla="*/ 711 h 730"/>
                <a:gd name="T22" fmla="*/ 105 w 463"/>
                <a:gd name="T23" fmla="*/ 728 h 730"/>
                <a:gd name="T24" fmla="*/ 111 w 463"/>
                <a:gd name="T25" fmla="*/ 730 h 730"/>
                <a:gd name="T26" fmla="*/ 122 w 463"/>
                <a:gd name="T27" fmla="*/ 724 h 730"/>
                <a:gd name="T28" fmla="*/ 456 w 463"/>
                <a:gd name="T29" fmla="*/ 305 h 730"/>
                <a:gd name="T30" fmla="*/ 461 w 463"/>
                <a:gd name="T31" fmla="*/ 290 h 730"/>
                <a:gd name="T32" fmla="*/ 155 w 463"/>
                <a:gd name="T33" fmla="*/ 640 h 730"/>
                <a:gd name="T34" fmla="*/ 235 w 463"/>
                <a:gd name="T35" fmla="*/ 412 h 730"/>
                <a:gd name="T36" fmla="*/ 233 w 463"/>
                <a:gd name="T37" fmla="*/ 400 h 730"/>
                <a:gd name="T38" fmla="*/ 221 w 463"/>
                <a:gd name="T39" fmla="*/ 394 h 730"/>
                <a:gd name="T40" fmla="*/ 46 w 463"/>
                <a:gd name="T41" fmla="*/ 394 h 730"/>
                <a:gd name="T42" fmla="*/ 305 w 463"/>
                <a:gd name="T43" fmla="*/ 82 h 730"/>
                <a:gd name="T44" fmla="*/ 242 w 463"/>
                <a:gd name="T45" fmla="*/ 292 h 730"/>
                <a:gd name="T46" fmla="*/ 244 w 463"/>
                <a:gd name="T47" fmla="*/ 305 h 730"/>
                <a:gd name="T48" fmla="*/ 256 w 463"/>
                <a:gd name="T49" fmla="*/ 311 h 730"/>
                <a:gd name="T50" fmla="*/ 419 w 463"/>
                <a:gd name="T51" fmla="*/ 311 h 730"/>
                <a:gd name="T52" fmla="*/ 155 w 463"/>
                <a:gd name="T53" fmla="*/ 64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3" h="730">
                  <a:moveTo>
                    <a:pt x="461" y="290"/>
                  </a:moveTo>
                  <a:cubicBezTo>
                    <a:pt x="459" y="286"/>
                    <a:pt x="452" y="282"/>
                    <a:pt x="448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5" y="15"/>
                    <a:pt x="353" y="6"/>
                    <a:pt x="347" y="4"/>
                  </a:cubicBezTo>
                  <a:cubicBezTo>
                    <a:pt x="341" y="0"/>
                    <a:pt x="332" y="2"/>
                    <a:pt x="328" y="8"/>
                  </a:cubicBezTo>
                  <a:cubicBezTo>
                    <a:pt x="4" y="398"/>
                    <a:pt x="4" y="398"/>
                    <a:pt x="4" y="398"/>
                  </a:cubicBezTo>
                  <a:cubicBezTo>
                    <a:pt x="0" y="402"/>
                    <a:pt x="0" y="408"/>
                    <a:pt x="2" y="412"/>
                  </a:cubicBezTo>
                  <a:cubicBezTo>
                    <a:pt x="4" y="417"/>
                    <a:pt x="10" y="421"/>
                    <a:pt x="14" y="421"/>
                  </a:cubicBezTo>
                  <a:cubicBezTo>
                    <a:pt x="200" y="421"/>
                    <a:pt x="200" y="421"/>
                    <a:pt x="200" y="421"/>
                  </a:cubicBezTo>
                  <a:cubicBezTo>
                    <a:pt x="99" y="711"/>
                    <a:pt x="99" y="711"/>
                    <a:pt x="99" y="711"/>
                  </a:cubicBezTo>
                  <a:cubicBezTo>
                    <a:pt x="96" y="718"/>
                    <a:pt x="99" y="726"/>
                    <a:pt x="105" y="728"/>
                  </a:cubicBezTo>
                  <a:cubicBezTo>
                    <a:pt x="107" y="730"/>
                    <a:pt x="109" y="730"/>
                    <a:pt x="111" y="730"/>
                  </a:cubicBezTo>
                  <a:cubicBezTo>
                    <a:pt x="115" y="730"/>
                    <a:pt x="120" y="728"/>
                    <a:pt x="122" y="724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63" y="301"/>
                    <a:pt x="463" y="295"/>
                    <a:pt x="461" y="290"/>
                  </a:cubicBezTo>
                  <a:close/>
                  <a:moveTo>
                    <a:pt x="155" y="640"/>
                  </a:moveTo>
                  <a:cubicBezTo>
                    <a:pt x="235" y="412"/>
                    <a:pt x="235" y="412"/>
                    <a:pt x="235" y="412"/>
                  </a:cubicBezTo>
                  <a:cubicBezTo>
                    <a:pt x="237" y="408"/>
                    <a:pt x="235" y="402"/>
                    <a:pt x="233" y="400"/>
                  </a:cubicBezTo>
                  <a:cubicBezTo>
                    <a:pt x="231" y="398"/>
                    <a:pt x="227" y="394"/>
                    <a:pt x="221" y="394"/>
                  </a:cubicBezTo>
                  <a:cubicBezTo>
                    <a:pt x="46" y="394"/>
                    <a:pt x="46" y="394"/>
                    <a:pt x="46" y="394"/>
                  </a:cubicBezTo>
                  <a:cubicBezTo>
                    <a:pt x="305" y="82"/>
                    <a:pt x="305" y="82"/>
                    <a:pt x="305" y="82"/>
                  </a:cubicBezTo>
                  <a:cubicBezTo>
                    <a:pt x="242" y="292"/>
                    <a:pt x="242" y="292"/>
                    <a:pt x="242" y="292"/>
                  </a:cubicBezTo>
                  <a:cubicBezTo>
                    <a:pt x="240" y="297"/>
                    <a:pt x="242" y="301"/>
                    <a:pt x="244" y="305"/>
                  </a:cubicBezTo>
                  <a:cubicBezTo>
                    <a:pt x="246" y="309"/>
                    <a:pt x="250" y="311"/>
                    <a:pt x="256" y="311"/>
                  </a:cubicBezTo>
                  <a:cubicBezTo>
                    <a:pt x="419" y="311"/>
                    <a:pt x="419" y="311"/>
                    <a:pt x="419" y="311"/>
                  </a:cubicBezTo>
                  <a:lnTo>
                    <a:pt x="155" y="6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Freeform 8"/>
          <p:cNvSpPr>
            <a:spLocks noEditPoints="1"/>
          </p:cNvSpPr>
          <p:nvPr/>
        </p:nvSpPr>
        <p:spPr bwMode="auto">
          <a:xfrm>
            <a:off x="358775" y="1297751"/>
            <a:ext cx="1697599" cy="959929"/>
          </a:xfrm>
          <a:custGeom>
            <a:avLst/>
            <a:gdLst>
              <a:gd name="T0" fmla="*/ 166 w 745"/>
              <a:gd name="T1" fmla="*/ 387 h 421"/>
              <a:gd name="T2" fmla="*/ 50 w 745"/>
              <a:gd name="T3" fmla="*/ 387 h 421"/>
              <a:gd name="T4" fmla="*/ 31 w 745"/>
              <a:gd name="T5" fmla="*/ 368 h 421"/>
              <a:gd name="T6" fmla="*/ 31 w 745"/>
              <a:gd name="T7" fmla="*/ 52 h 421"/>
              <a:gd name="T8" fmla="*/ 50 w 745"/>
              <a:gd name="T9" fmla="*/ 33 h 421"/>
              <a:gd name="T10" fmla="*/ 168 w 745"/>
              <a:gd name="T11" fmla="*/ 33 h 421"/>
              <a:gd name="T12" fmla="*/ 185 w 745"/>
              <a:gd name="T13" fmla="*/ 17 h 421"/>
              <a:gd name="T14" fmla="*/ 166 w 745"/>
              <a:gd name="T15" fmla="*/ 2 h 421"/>
              <a:gd name="T16" fmla="*/ 50 w 745"/>
              <a:gd name="T17" fmla="*/ 2 h 421"/>
              <a:gd name="T18" fmla="*/ 0 w 745"/>
              <a:gd name="T19" fmla="*/ 52 h 421"/>
              <a:gd name="T20" fmla="*/ 0 w 745"/>
              <a:gd name="T21" fmla="*/ 368 h 421"/>
              <a:gd name="T22" fmla="*/ 50 w 745"/>
              <a:gd name="T23" fmla="*/ 419 h 421"/>
              <a:gd name="T24" fmla="*/ 168 w 745"/>
              <a:gd name="T25" fmla="*/ 419 h 421"/>
              <a:gd name="T26" fmla="*/ 185 w 745"/>
              <a:gd name="T27" fmla="*/ 402 h 421"/>
              <a:gd name="T28" fmla="*/ 166 w 745"/>
              <a:gd name="T29" fmla="*/ 387 h 421"/>
              <a:gd name="T30" fmla="*/ 695 w 745"/>
              <a:gd name="T31" fmla="*/ 126 h 421"/>
              <a:gd name="T32" fmla="*/ 688 w 745"/>
              <a:gd name="T33" fmla="*/ 126 h 421"/>
              <a:gd name="T34" fmla="*/ 688 w 745"/>
              <a:gd name="T35" fmla="*/ 50 h 421"/>
              <a:gd name="T36" fmla="*/ 638 w 745"/>
              <a:gd name="T37" fmla="*/ 0 h 421"/>
              <a:gd name="T38" fmla="*/ 503 w 745"/>
              <a:gd name="T39" fmla="*/ 0 h 421"/>
              <a:gd name="T40" fmla="*/ 486 w 745"/>
              <a:gd name="T41" fmla="*/ 17 h 421"/>
              <a:gd name="T42" fmla="*/ 503 w 745"/>
              <a:gd name="T43" fmla="*/ 33 h 421"/>
              <a:gd name="T44" fmla="*/ 638 w 745"/>
              <a:gd name="T45" fmla="*/ 33 h 421"/>
              <a:gd name="T46" fmla="*/ 657 w 745"/>
              <a:gd name="T47" fmla="*/ 52 h 421"/>
              <a:gd name="T48" fmla="*/ 657 w 745"/>
              <a:gd name="T49" fmla="*/ 368 h 421"/>
              <a:gd name="T50" fmla="*/ 638 w 745"/>
              <a:gd name="T51" fmla="*/ 387 h 421"/>
              <a:gd name="T52" fmla="*/ 503 w 745"/>
              <a:gd name="T53" fmla="*/ 387 h 421"/>
              <a:gd name="T54" fmla="*/ 486 w 745"/>
              <a:gd name="T55" fmla="*/ 404 h 421"/>
              <a:gd name="T56" fmla="*/ 503 w 745"/>
              <a:gd name="T57" fmla="*/ 421 h 421"/>
              <a:gd name="T58" fmla="*/ 638 w 745"/>
              <a:gd name="T59" fmla="*/ 421 h 421"/>
              <a:gd name="T60" fmla="*/ 688 w 745"/>
              <a:gd name="T61" fmla="*/ 370 h 421"/>
              <a:gd name="T62" fmla="*/ 688 w 745"/>
              <a:gd name="T63" fmla="*/ 292 h 421"/>
              <a:gd name="T64" fmla="*/ 695 w 745"/>
              <a:gd name="T65" fmla="*/ 292 h 421"/>
              <a:gd name="T66" fmla="*/ 745 w 745"/>
              <a:gd name="T67" fmla="*/ 242 h 421"/>
              <a:gd name="T68" fmla="*/ 745 w 745"/>
              <a:gd name="T69" fmla="*/ 177 h 421"/>
              <a:gd name="T70" fmla="*/ 695 w 745"/>
              <a:gd name="T71" fmla="*/ 126 h 421"/>
              <a:gd name="T72" fmla="*/ 714 w 745"/>
              <a:gd name="T73" fmla="*/ 242 h 421"/>
              <a:gd name="T74" fmla="*/ 695 w 745"/>
              <a:gd name="T75" fmla="*/ 261 h 421"/>
              <a:gd name="T76" fmla="*/ 688 w 745"/>
              <a:gd name="T77" fmla="*/ 261 h 421"/>
              <a:gd name="T78" fmla="*/ 688 w 745"/>
              <a:gd name="T79" fmla="*/ 158 h 421"/>
              <a:gd name="T80" fmla="*/ 695 w 745"/>
              <a:gd name="T81" fmla="*/ 158 h 421"/>
              <a:gd name="T82" fmla="*/ 714 w 745"/>
              <a:gd name="T83" fmla="*/ 177 h 421"/>
              <a:gd name="T84" fmla="*/ 714 w 745"/>
              <a:gd name="T85" fmla="*/ 242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45" h="421">
                <a:moveTo>
                  <a:pt x="166" y="387"/>
                </a:moveTo>
                <a:cubicBezTo>
                  <a:pt x="50" y="387"/>
                  <a:pt x="50" y="387"/>
                  <a:pt x="50" y="387"/>
                </a:cubicBezTo>
                <a:cubicBezTo>
                  <a:pt x="40" y="387"/>
                  <a:pt x="31" y="379"/>
                  <a:pt x="31" y="368"/>
                </a:cubicBezTo>
                <a:cubicBezTo>
                  <a:pt x="31" y="52"/>
                  <a:pt x="31" y="52"/>
                  <a:pt x="31" y="52"/>
                </a:cubicBezTo>
                <a:cubicBezTo>
                  <a:pt x="31" y="42"/>
                  <a:pt x="40" y="33"/>
                  <a:pt x="50" y="33"/>
                </a:cubicBezTo>
                <a:cubicBezTo>
                  <a:pt x="168" y="33"/>
                  <a:pt x="168" y="33"/>
                  <a:pt x="168" y="33"/>
                </a:cubicBezTo>
                <a:cubicBezTo>
                  <a:pt x="177" y="33"/>
                  <a:pt x="185" y="27"/>
                  <a:pt x="185" y="17"/>
                </a:cubicBezTo>
                <a:cubicBezTo>
                  <a:pt x="185" y="6"/>
                  <a:pt x="175" y="2"/>
                  <a:pt x="166" y="2"/>
                </a:cubicBezTo>
                <a:cubicBezTo>
                  <a:pt x="50" y="2"/>
                  <a:pt x="50" y="2"/>
                  <a:pt x="50" y="2"/>
                </a:cubicBezTo>
                <a:cubicBezTo>
                  <a:pt x="23" y="2"/>
                  <a:pt x="0" y="25"/>
                  <a:pt x="0" y="52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96"/>
                  <a:pt x="23" y="419"/>
                  <a:pt x="50" y="419"/>
                </a:cubicBezTo>
                <a:cubicBezTo>
                  <a:pt x="168" y="419"/>
                  <a:pt x="168" y="419"/>
                  <a:pt x="168" y="419"/>
                </a:cubicBezTo>
                <a:cubicBezTo>
                  <a:pt x="177" y="419"/>
                  <a:pt x="185" y="412"/>
                  <a:pt x="185" y="402"/>
                </a:cubicBezTo>
                <a:cubicBezTo>
                  <a:pt x="185" y="391"/>
                  <a:pt x="175" y="387"/>
                  <a:pt x="166" y="387"/>
                </a:cubicBezTo>
                <a:close/>
                <a:moveTo>
                  <a:pt x="695" y="126"/>
                </a:moveTo>
                <a:cubicBezTo>
                  <a:pt x="688" y="126"/>
                  <a:pt x="688" y="126"/>
                  <a:pt x="688" y="126"/>
                </a:cubicBezTo>
                <a:cubicBezTo>
                  <a:pt x="688" y="50"/>
                  <a:pt x="688" y="50"/>
                  <a:pt x="688" y="50"/>
                </a:cubicBezTo>
                <a:cubicBezTo>
                  <a:pt x="688" y="23"/>
                  <a:pt x="665" y="0"/>
                  <a:pt x="638" y="0"/>
                </a:cubicBezTo>
                <a:cubicBezTo>
                  <a:pt x="503" y="0"/>
                  <a:pt x="503" y="0"/>
                  <a:pt x="503" y="0"/>
                </a:cubicBezTo>
                <a:cubicBezTo>
                  <a:pt x="495" y="0"/>
                  <a:pt x="486" y="6"/>
                  <a:pt x="486" y="17"/>
                </a:cubicBezTo>
                <a:cubicBezTo>
                  <a:pt x="486" y="27"/>
                  <a:pt x="493" y="33"/>
                  <a:pt x="503" y="33"/>
                </a:cubicBezTo>
                <a:cubicBezTo>
                  <a:pt x="638" y="33"/>
                  <a:pt x="638" y="33"/>
                  <a:pt x="638" y="33"/>
                </a:cubicBezTo>
                <a:cubicBezTo>
                  <a:pt x="648" y="33"/>
                  <a:pt x="657" y="42"/>
                  <a:pt x="657" y="52"/>
                </a:cubicBezTo>
                <a:cubicBezTo>
                  <a:pt x="657" y="368"/>
                  <a:pt x="657" y="368"/>
                  <a:pt x="657" y="368"/>
                </a:cubicBezTo>
                <a:cubicBezTo>
                  <a:pt x="657" y="379"/>
                  <a:pt x="648" y="387"/>
                  <a:pt x="638" y="387"/>
                </a:cubicBezTo>
                <a:cubicBezTo>
                  <a:pt x="503" y="387"/>
                  <a:pt x="503" y="387"/>
                  <a:pt x="503" y="387"/>
                </a:cubicBezTo>
                <a:cubicBezTo>
                  <a:pt x="495" y="387"/>
                  <a:pt x="486" y="393"/>
                  <a:pt x="486" y="404"/>
                </a:cubicBezTo>
                <a:cubicBezTo>
                  <a:pt x="486" y="414"/>
                  <a:pt x="493" y="421"/>
                  <a:pt x="503" y="421"/>
                </a:cubicBezTo>
                <a:cubicBezTo>
                  <a:pt x="638" y="421"/>
                  <a:pt x="638" y="421"/>
                  <a:pt x="638" y="421"/>
                </a:cubicBezTo>
                <a:cubicBezTo>
                  <a:pt x="665" y="421"/>
                  <a:pt x="688" y="398"/>
                  <a:pt x="688" y="370"/>
                </a:cubicBezTo>
                <a:cubicBezTo>
                  <a:pt x="688" y="292"/>
                  <a:pt x="688" y="292"/>
                  <a:pt x="688" y="292"/>
                </a:cubicBezTo>
                <a:cubicBezTo>
                  <a:pt x="695" y="292"/>
                  <a:pt x="695" y="292"/>
                  <a:pt x="695" y="292"/>
                </a:cubicBezTo>
                <a:cubicBezTo>
                  <a:pt x="722" y="292"/>
                  <a:pt x="745" y="269"/>
                  <a:pt x="745" y="242"/>
                </a:cubicBezTo>
                <a:cubicBezTo>
                  <a:pt x="745" y="177"/>
                  <a:pt x="745" y="177"/>
                  <a:pt x="745" y="177"/>
                </a:cubicBezTo>
                <a:cubicBezTo>
                  <a:pt x="745" y="149"/>
                  <a:pt x="724" y="126"/>
                  <a:pt x="695" y="126"/>
                </a:cubicBezTo>
                <a:close/>
                <a:moveTo>
                  <a:pt x="714" y="242"/>
                </a:moveTo>
                <a:cubicBezTo>
                  <a:pt x="714" y="252"/>
                  <a:pt x="705" y="261"/>
                  <a:pt x="695" y="261"/>
                </a:cubicBezTo>
                <a:cubicBezTo>
                  <a:pt x="688" y="261"/>
                  <a:pt x="688" y="261"/>
                  <a:pt x="688" y="261"/>
                </a:cubicBezTo>
                <a:cubicBezTo>
                  <a:pt x="688" y="158"/>
                  <a:pt x="688" y="158"/>
                  <a:pt x="688" y="158"/>
                </a:cubicBezTo>
                <a:cubicBezTo>
                  <a:pt x="695" y="158"/>
                  <a:pt x="695" y="158"/>
                  <a:pt x="695" y="158"/>
                </a:cubicBezTo>
                <a:cubicBezTo>
                  <a:pt x="705" y="158"/>
                  <a:pt x="714" y="166"/>
                  <a:pt x="714" y="177"/>
                </a:cubicBezTo>
                <a:lnTo>
                  <a:pt x="714" y="2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733060" y="255957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33060" y="390022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733060" y="524087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197326" y="151825"/>
            <a:ext cx="197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产品优势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4731" y="244158"/>
            <a:ext cx="418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PRODUCT ADVANTAGES</a:t>
            </a:r>
          </a:p>
        </p:txBody>
      </p:sp>
      <p:sp>
        <p:nvSpPr>
          <p:cNvPr id="2" name="矩形 1"/>
          <p:cNvSpPr/>
          <p:nvPr/>
        </p:nvSpPr>
        <p:spPr>
          <a:xfrm>
            <a:off x="8733060" y="255957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733060" y="390022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733060" y="524087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 bwMode="auto">
          <a:xfrm>
            <a:off x="1329878" y="988456"/>
            <a:ext cx="6484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您的健康与我息息相关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918516" y="2665299"/>
            <a:ext cx="1188903" cy="1508207"/>
            <a:chOff x="658868" y="1617799"/>
            <a:chExt cx="1493778" cy="1894962"/>
          </a:xfrm>
        </p:grpSpPr>
        <p:sp>
          <p:nvSpPr>
            <p:cNvPr id="24" name="旁门左道PPT出品"/>
            <p:cNvSpPr txBox="1"/>
            <p:nvPr/>
          </p:nvSpPr>
          <p:spPr>
            <a:xfrm>
              <a:off x="954351" y="2989541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228AFB"/>
                      </a:gs>
                      <a:gs pos="100000">
                        <a:srgbClr val="0472EA"/>
                      </a:gs>
                    </a:gsLst>
                    <a:lin ang="2700000" scaled="0"/>
                  </a:gradFill>
                  <a:effectLst>
                    <a:outerShdw blurRad="101600" dist="38100" dir="2700000" algn="tl">
                      <a:srgbClr val="228AFB">
                        <a:alpha val="24000"/>
                      </a:srgbClr>
                    </a:outerShdw>
                  </a:effectLst>
                  <a:uLnTx/>
                  <a:uFillTx/>
                  <a:latin typeface="字体圈欣意冠黑体2.0" panose="00000500000000000000" pitchFamily="2" charset="-122"/>
                  <a:ea typeface="字体圈欣意冠黑体2.0" panose="00000500000000000000" pitchFamily="2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en-US" sz="1400">
                  <a:solidFill>
                    <a:schemeClr val="accent1"/>
                  </a:solidFill>
                  <a:effectLst/>
                  <a:latin typeface="+mj-ea"/>
                  <a:ea typeface="+mj-ea"/>
                  <a:cs typeface="MiSans Light" panose="00000400000000000000" charset="-122"/>
                </a:rPr>
                <a:t>心率血压</a:t>
              </a:r>
              <a:endParaRPr lang="en-US" altLang="zh-CN" sz="1400">
                <a:solidFill>
                  <a:schemeClr val="accent1"/>
                </a:solidFill>
                <a:effectLst/>
                <a:latin typeface="+mj-ea"/>
                <a:ea typeface="+mj-ea"/>
                <a:cs typeface="MiSans Light" panose="00000400000000000000" charset="-122"/>
              </a:endParaRPr>
            </a:p>
            <a:p>
              <a:r>
                <a:rPr lang="zh-CN" altLang="en-US" sz="1400">
                  <a:solidFill>
                    <a:schemeClr val="accent1"/>
                  </a:solidFill>
                  <a:effectLst/>
                  <a:latin typeface="+mj-ea"/>
                  <a:ea typeface="+mj-ea"/>
                  <a:cs typeface="MiSans Light" panose="00000400000000000000" charset="-122"/>
                </a:rPr>
                <a:t>监测</a:t>
              </a:r>
              <a:endParaRPr lang="zh-CN" altLang="en-US" sz="1400" dirty="0">
                <a:solidFill>
                  <a:schemeClr val="accent1"/>
                </a:solidFill>
                <a:effectLst/>
                <a:latin typeface="+mj-ea"/>
                <a:ea typeface="+mj-ea"/>
                <a:cs typeface="MiSans Light" panose="0000040000000000000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49461" y="1808392"/>
              <a:ext cx="1112592" cy="1112592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7" name="弧形 26"/>
            <p:cNvSpPr/>
            <p:nvPr/>
          </p:nvSpPr>
          <p:spPr>
            <a:xfrm>
              <a:off x="741418" y="1700349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9" name="椭圆 28"/>
            <p:cNvSpPr/>
            <p:nvPr/>
          </p:nvSpPr>
          <p:spPr>
            <a:xfrm>
              <a:off x="658868" y="1617799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pic>
        <p:nvPicPr>
          <p:cNvPr id="33" name="图形 3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7072" y="960512"/>
            <a:ext cx="489609" cy="489609"/>
          </a:xfrm>
          <a:prstGeom prst="rect">
            <a:avLst/>
          </a:prstGeom>
        </p:spPr>
      </p:pic>
      <p:pic>
        <p:nvPicPr>
          <p:cNvPr id="34" name="图形 3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7321" y="974483"/>
            <a:ext cx="489609" cy="48960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2953467" y="2665299"/>
            <a:ext cx="1188903" cy="1614994"/>
            <a:chOff x="658868" y="1617799"/>
            <a:chExt cx="1493778" cy="2029133"/>
          </a:xfrm>
        </p:grpSpPr>
        <p:sp>
          <p:nvSpPr>
            <p:cNvPr id="37" name="旁门左道PPT出品"/>
            <p:cNvSpPr txBox="1"/>
            <p:nvPr/>
          </p:nvSpPr>
          <p:spPr>
            <a:xfrm>
              <a:off x="725807" y="2989541"/>
              <a:ext cx="1359899" cy="65739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228AFB"/>
                      </a:gs>
                      <a:gs pos="100000">
                        <a:srgbClr val="0472EA"/>
                      </a:gs>
                    </a:gsLst>
                    <a:lin ang="2700000" scaled="0"/>
                  </a:gradFill>
                  <a:effectLst>
                    <a:outerShdw blurRad="101600" dist="38100" dir="2700000" algn="tl">
                      <a:srgbClr val="228AFB">
                        <a:alpha val="24000"/>
                      </a:srgbClr>
                    </a:outerShdw>
                  </a:effectLst>
                  <a:uLnTx/>
                  <a:uFillTx/>
                  <a:latin typeface="字体圈欣意冠黑体2.0" panose="00000500000000000000" pitchFamily="2" charset="-122"/>
                  <a:ea typeface="字体圈欣意冠黑体2.0" panose="00000500000000000000" pitchFamily="2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en-US" sz="1400">
                  <a:solidFill>
                    <a:schemeClr val="accent1"/>
                  </a:solidFill>
                  <a:effectLst/>
                  <a:latin typeface="+mj-ea"/>
                  <a:ea typeface="+mj-ea"/>
                  <a:cs typeface="MiSans Light" panose="00000400000000000000" charset="-122"/>
                </a:rPr>
                <a:t>独立真血氧</a:t>
              </a:r>
              <a:endParaRPr lang="en-US" altLang="zh-CN" sz="1400">
                <a:solidFill>
                  <a:schemeClr val="accent1"/>
                </a:solidFill>
                <a:effectLst/>
                <a:latin typeface="+mj-ea"/>
                <a:ea typeface="+mj-ea"/>
                <a:cs typeface="MiSans Light" panose="00000400000000000000" charset="-122"/>
              </a:endParaRPr>
            </a:p>
            <a:p>
              <a:r>
                <a:rPr lang="zh-CN" altLang="en-US" sz="1400">
                  <a:solidFill>
                    <a:schemeClr val="accent1"/>
                  </a:solidFill>
                  <a:effectLst/>
                  <a:latin typeface="+mj-ea"/>
                  <a:ea typeface="+mj-ea"/>
                  <a:cs typeface="MiSans Light" panose="00000400000000000000" charset="-122"/>
                </a:rPr>
                <a:t>监测</a:t>
              </a:r>
              <a:endParaRPr lang="zh-CN" altLang="en-US" sz="1400" dirty="0">
                <a:solidFill>
                  <a:schemeClr val="accent1"/>
                </a:solidFill>
                <a:effectLst/>
                <a:latin typeface="+mj-ea"/>
                <a:ea typeface="+mj-ea"/>
                <a:cs typeface="MiSans Light" panose="00000400000000000000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849461" y="1808392"/>
              <a:ext cx="1112592" cy="1112592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9" name="弧形 38"/>
            <p:cNvSpPr/>
            <p:nvPr/>
          </p:nvSpPr>
          <p:spPr>
            <a:xfrm>
              <a:off x="741418" y="1700349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0" name="椭圆 39"/>
            <p:cNvSpPr/>
            <p:nvPr/>
          </p:nvSpPr>
          <p:spPr>
            <a:xfrm>
              <a:off x="658868" y="1617799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988418" y="2665299"/>
            <a:ext cx="1188903" cy="1614994"/>
            <a:chOff x="658868" y="1617799"/>
            <a:chExt cx="1493778" cy="2029133"/>
          </a:xfrm>
        </p:grpSpPr>
        <p:sp>
          <p:nvSpPr>
            <p:cNvPr id="43" name="旁门左道PPT出品"/>
            <p:cNvSpPr txBox="1"/>
            <p:nvPr/>
          </p:nvSpPr>
          <p:spPr>
            <a:xfrm>
              <a:off x="725806" y="2989541"/>
              <a:ext cx="1359899" cy="65739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228AFB"/>
                      </a:gs>
                      <a:gs pos="100000">
                        <a:srgbClr val="0472EA"/>
                      </a:gs>
                    </a:gsLst>
                    <a:lin ang="2700000" scaled="0"/>
                  </a:gradFill>
                  <a:effectLst>
                    <a:outerShdw blurRad="101600" dist="38100" dir="2700000" algn="tl">
                      <a:srgbClr val="228AFB">
                        <a:alpha val="24000"/>
                      </a:srgbClr>
                    </a:outerShdw>
                  </a:effectLst>
                  <a:uLnTx/>
                  <a:uFillTx/>
                  <a:latin typeface="字体圈欣意冠黑体2.0" panose="00000500000000000000" pitchFamily="2" charset="-122"/>
                  <a:ea typeface="字体圈欣意冠黑体2.0" panose="00000500000000000000" pitchFamily="2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en-US" sz="1400">
                  <a:solidFill>
                    <a:schemeClr val="accent1"/>
                  </a:solidFill>
                  <a:effectLst/>
                  <a:latin typeface="+mj-ea"/>
                  <a:ea typeface="+mj-ea"/>
                  <a:cs typeface="MiSans Light" panose="00000400000000000000" charset="-122"/>
                </a:rPr>
                <a:t>心电图记录</a:t>
              </a:r>
              <a:endParaRPr lang="en-US" altLang="zh-CN" sz="1400">
                <a:solidFill>
                  <a:schemeClr val="accent1"/>
                </a:solidFill>
                <a:effectLst/>
                <a:latin typeface="+mj-ea"/>
                <a:ea typeface="+mj-ea"/>
                <a:cs typeface="MiSans Light" panose="00000400000000000000" charset="-122"/>
              </a:endParaRPr>
            </a:p>
            <a:p>
              <a:r>
                <a:rPr lang="zh-CN" altLang="en-US" sz="1400">
                  <a:solidFill>
                    <a:schemeClr val="accent1"/>
                  </a:solidFill>
                  <a:effectLst/>
                  <a:latin typeface="+mj-ea"/>
                  <a:ea typeface="+mj-ea"/>
                  <a:cs typeface="MiSans Light" panose="00000400000000000000" charset="-122"/>
                </a:rPr>
                <a:t>监测</a:t>
              </a:r>
              <a:endParaRPr lang="zh-CN" altLang="en-US" sz="1400" dirty="0">
                <a:solidFill>
                  <a:schemeClr val="accent1"/>
                </a:solidFill>
                <a:effectLst/>
                <a:latin typeface="+mj-ea"/>
                <a:ea typeface="+mj-ea"/>
                <a:cs typeface="MiSans Light" panose="000004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849461" y="1808392"/>
              <a:ext cx="1112592" cy="1112592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1" name="弧形 50"/>
            <p:cNvSpPr/>
            <p:nvPr/>
          </p:nvSpPr>
          <p:spPr>
            <a:xfrm>
              <a:off x="741418" y="1700349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4" name="椭圆 53"/>
            <p:cNvSpPr/>
            <p:nvPr/>
          </p:nvSpPr>
          <p:spPr>
            <a:xfrm>
              <a:off x="658868" y="1617799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023370" y="2665299"/>
            <a:ext cx="1188903" cy="1614994"/>
            <a:chOff x="658868" y="1617799"/>
            <a:chExt cx="1493778" cy="2029133"/>
          </a:xfrm>
        </p:grpSpPr>
        <p:sp>
          <p:nvSpPr>
            <p:cNvPr id="58" name="旁门左道PPT出品"/>
            <p:cNvSpPr txBox="1"/>
            <p:nvPr/>
          </p:nvSpPr>
          <p:spPr>
            <a:xfrm>
              <a:off x="838595" y="2989541"/>
              <a:ext cx="1134322" cy="65739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8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228AFB"/>
                      </a:gs>
                      <a:gs pos="100000">
                        <a:srgbClr val="0472EA"/>
                      </a:gs>
                    </a:gsLst>
                    <a:lin ang="2700000" scaled="0"/>
                  </a:gradFill>
                  <a:effectLst>
                    <a:outerShdw blurRad="101600" dist="38100" dir="2700000" algn="tl">
                      <a:srgbClr val="228AFB">
                        <a:alpha val="24000"/>
                      </a:srgbClr>
                    </a:outerShdw>
                  </a:effectLst>
                  <a:uLnTx/>
                  <a:uFillTx/>
                  <a:latin typeface="字体圈欣意冠黑体2.0" panose="00000500000000000000" pitchFamily="2" charset="-122"/>
                  <a:ea typeface="字体圈欣意冠黑体2.0" panose="00000500000000000000" pitchFamily="2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en-US" sz="1400">
                  <a:solidFill>
                    <a:schemeClr val="accent1"/>
                  </a:solidFill>
                  <a:effectLst/>
                  <a:latin typeface="+mj-ea"/>
                  <a:ea typeface="+mj-ea"/>
                  <a:cs typeface="MiSans Light" panose="00000400000000000000" charset="-122"/>
                </a:rPr>
                <a:t>科学睡眠</a:t>
              </a:r>
              <a:endParaRPr lang="en-US" altLang="zh-CN" sz="1400">
                <a:solidFill>
                  <a:schemeClr val="accent1"/>
                </a:solidFill>
                <a:effectLst/>
                <a:latin typeface="+mj-ea"/>
                <a:ea typeface="+mj-ea"/>
                <a:cs typeface="MiSans Light" panose="00000400000000000000" charset="-122"/>
              </a:endParaRPr>
            </a:p>
            <a:p>
              <a:r>
                <a:rPr lang="zh-CN" altLang="en-US" sz="1400">
                  <a:solidFill>
                    <a:schemeClr val="accent1"/>
                  </a:solidFill>
                  <a:effectLst/>
                  <a:latin typeface="+mj-ea"/>
                  <a:ea typeface="+mj-ea"/>
                  <a:cs typeface="MiSans Light" panose="00000400000000000000" charset="-122"/>
                </a:rPr>
                <a:t>监测</a:t>
              </a:r>
              <a:endParaRPr lang="zh-CN" altLang="en-US" sz="1400" dirty="0">
                <a:solidFill>
                  <a:schemeClr val="accent1"/>
                </a:solidFill>
                <a:effectLst/>
                <a:latin typeface="+mj-ea"/>
                <a:ea typeface="+mj-ea"/>
                <a:cs typeface="MiSans Light" panose="00000400000000000000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849461" y="1808392"/>
              <a:ext cx="1112592" cy="1112592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0" name="弧形 59"/>
            <p:cNvSpPr/>
            <p:nvPr/>
          </p:nvSpPr>
          <p:spPr>
            <a:xfrm>
              <a:off x="741418" y="1700349"/>
              <a:ext cx="1328678" cy="1328678"/>
            </a:xfrm>
            <a:prstGeom prst="arc">
              <a:avLst>
                <a:gd name="adj1" fmla="val 16200000"/>
                <a:gd name="adj2" fmla="val 4380896"/>
              </a:avLst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1" name="椭圆 60"/>
            <p:cNvSpPr/>
            <p:nvPr/>
          </p:nvSpPr>
          <p:spPr>
            <a:xfrm>
              <a:off x="658868" y="1617799"/>
              <a:ext cx="1493778" cy="1493778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621350" y="1556309"/>
            <a:ext cx="7901299" cy="5508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algn="ctr"/>
            <a:r>
              <a:rPr lang="zh-CN" altLang="en-US"/>
              <a:t>单击此处输入你的正文，文字是您思想的提炼，为了最终演示发布的良好效果，请尽量言简意赅的阐述观点；单击此处输入你的正文，文字是您思想的提炼，为了最终演示发布的良好效果</a:t>
            </a:r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741" y="3059524"/>
            <a:ext cx="400451" cy="400451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2011" y="3016283"/>
            <a:ext cx="486932" cy="486932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6961" y="3025862"/>
            <a:ext cx="467775" cy="467775"/>
          </a:xfrm>
          <a:prstGeom prst="rect">
            <a:avLst/>
          </a:prstGeom>
        </p:spPr>
      </p:pic>
      <p:sp>
        <p:nvSpPr>
          <p:cNvPr id="18" name="任意多边形: 形状 17"/>
          <p:cNvSpPr/>
          <p:nvPr/>
        </p:nvSpPr>
        <p:spPr>
          <a:xfrm>
            <a:off x="7457360" y="3081369"/>
            <a:ext cx="356762" cy="356761"/>
          </a:xfrm>
          <a:custGeom>
            <a:avLst/>
            <a:gdLst>
              <a:gd name="connsiteX0" fmla="*/ 178354 w 356762"/>
              <a:gd name="connsiteY0" fmla="*/ 356761 h 356761"/>
              <a:gd name="connsiteX1" fmla="*/ 52239 w 356762"/>
              <a:gd name="connsiteY1" fmla="*/ 304478 h 356761"/>
              <a:gd name="connsiteX2" fmla="*/ 0 w 356762"/>
              <a:gd name="connsiteY2" fmla="*/ 178252 h 356761"/>
              <a:gd name="connsiteX3" fmla="*/ 168588 w 356762"/>
              <a:gd name="connsiteY3" fmla="*/ 14 h 356761"/>
              <a:gd name="connsiteX4" fmla="*/ 177222 w 356762"/>
              <a:gd name="connsiteY4" fmla="*/ 3631 h 356761"/>
              <a:gd name="connsiteX5" fmla="*/ 179812 w 356762"/>
              <a:gd name="connsiteY5" fmla="*/ 12652 h 356761"/>
              <a:gd name="connsiteX6" fmla="*/ 177275 w 356762"/>
              <a:gd name="connsiteY6" fmla="*/ 43328 h 356761"/>
              <a:gd name="connsiteX7" fmla="*/ 212568 w 356762"/>
              <a:gd name="connsiteY7" fmla="*/ 158535 h 356761"/>
              <a:gd name="connsiteX8" fmla="*/ 280024 w 356762"/>
              <a:gd name="connsiteY8" fmla="*/ 181868 h 356761"/>
              <a:gd name="connsiteX9" fmla="*/ 338198 w 356762"/>
              <a:gd name="connsiteY9" fmla="*/ 157726 h 356761"/>
              <a:gd name="connsiteX10" fmla="*/ 349477 w 356762"/>
              <a:gd name="connsiteY10" fmla="*/ 155621 h 356761"/>
              <a:gd name="connsiteX11" fmla="*/ 356278 w 356762"/>
              <a:gd name="connsiteY11" fmla="*/ 164855 h 356761"/>
              <a:gd name="connsiteX12" fmla="*/ 356762 w 356762"/>
              <a:gd name="connsiteY12" fmla="*/ 178252 h 356761"/>
              <a:gd name="connsiteX13" fmla="*/ 304523 w 356762"/>
              <a:gd name="connsiteY13" fmla="*/ 304476 h 356761"/>
              <a:gd name="connsiteX14" fmla="*/ 178354 w 356762"/>
              <a:gd name="connsiteY14" fmla="*/ 356758 h 356761"/>
              <a:gd name="connsiteX15" fmla="*/ 156660 w 356762"/>
              <a:gd name="connsiteY15" fmla="*/ 22805 h 356761"/>
              <a:gd name="connsiteX16" fmla="*/ 21586 w 356762"/>
              <a:gd name="connsiteY16" fmla="*/ 178252 h 356761"/>
              <a:gd name="connsiteX17" fmla="*/ 178354 w 356762"/>
              <a:gd name="connsiteY17" fmla="*/ 335156 h 356761"/>
              <a:gd name="connsiteX18" fmla="*/ 334851 w 356762"/>
              <a:gd name="connsiteY18" fmla="*/ 187218 h 356761"/>
              <a:gd name="connsiteX19" fmla="*/ 280456 w 356762"/>
              <a:gd name="connsiteY19" fmla="*/ 203422 h 356761"/>
              <a:gd name="connsiteX20" fmla="*/ 197404 w 356762"/>
              <a:gd name="connsiteY20" fmla="*/ 173932 h 356761"/>
              <a:gd name="connsiteX21" fmla="*/ 164917 w 356762"/>
              <a:gd name="connsiteY21" fmla="*/ 116516 h 356761"/>
              <a:gd name="connsiteX22" fmla="*/ 155636 w 356762"/>
              <a:gd name="connsiteY22" fmla="*/ 43276 h 356761"/>
              <a:gd name="connsiteX23" fmla="*/ 156660 w 356762"/>
              <a:gd name="connsiteY23" fmla="*/ 22805 h 35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6762" h="356761">
                <a:moveTo>
                  <a:pt x="178354" y="356761"/>
                </a:moveTo>
                <a:cubicBezTo>
                  <a:pt x="130703" y="356761"/>
                  <a:pt x="85912" y="338181"/>
                  <a:pt x="52239" y="304478"/>
                </a:cubicBezTo>
                <a:cubicBezTo>
                  <a:pt x="18564" y="270721"/>
                  <a:pt x="0" y="225890"/>
                  <a:pt x="0" y="178252"/>
                </a:cubicBezTo>
                <a:cubicBezTo>
                  <a:pt x="0" y="83407"/>
                  <a:pt x="74041" y="5144"/>
                  <a:pt x="168588" y="14"/>
                </a:cubicBezTo>
                <a:cubicBezTo>
                  <a:pt x="171879" y="-149"/>
                  <a:pt x="175063" y="1146"/>
                  <a:pt x="177222" y="3631"/>
                </a:cubicBezTo>
                <a:cubicBezTo>
                  <a:pt x="179380" y="6116"/>
                  <a:pt x="180350" y="9411"/>
                  <a:pt x="179812" y="12652"/>
                </a:cubicBezTo>
                <a:cubicBezTo>
                  <a:pt x="178126" y="22790"/>
                  <a:pt x="177277" y="33050"/>
                  <a:pt x="177275" y="43328"/>
                </a:cubicBezTo>
                <a:cubicBezTo>
                  <a:pt x="177275" y="96099"/>
                  <a:pt x="189471" y="135959"/>
                  <a:pt x="212568" y="158535"/>
                </a:cubicBezTo>
                <a:cubicBezTo>
                  <a:pt x="229081" y="174686"/>
                  <a:pt x="251801" y="182517"/>
                  <a:pt x="280024" y="181868"/>
                </a:cubicBezTo>
                <a:cubicBezTo>
                  <a:pt x="301448" y="181383"/>
                  <a:pt x="321576" y="173011"/>
                  <a:pt x="338198" y="157726"/>
                </a:cubicBezTo>
                <a:cubicBezTo>
                  <a:pt x="341244" y="154921"/>
                  <a:pt x="345624" y="154104"/>
                  <a:pt x="349477" y="155621"/>
                </a:cubicBezTo>
                <a:cubicBezTo>
                  <a:pt x="353309" y="157132"/>
                  <a:pt x="355954" y="160751"/>
                  <a:pt x="356278" y="164855"/>
                </a:cubicBezTo>
                <a:cubicBezTo>
                  <a:pt x="356598" y="169285"/>
                  <a:pt x="356762" y="173821"/>
                  <a:pt x="356762" y="178252"/>
                </a:cubicBezTo>
                <a:cubicBezTo>
                  <a:pt x="356762" y="225942"/>
                  <a:pt x="338198" y="270773"/>
                  <a:pt x="304523" y="304476"/>
                </a:cubicBezTo>
                <a:cubicBezTo>
                  <a:pt x="270797" y="338179"/>
                  <a:pt x="226005" y="356758"/>
                  <a:pt x="178354" y="356758"/>
                </a:cubicBezTo>
                <a:close/>
                <a:moveTo>
                  <a:pt x="156660" y="22805"/>
                </a:moveTo>
                <a:cubicBezTo>
                  <a:pt x="79922" y="33392"/>
                  <a:pt x="21586" y="99286"/>
                  <a:pt x="21586" y="178252"/>
                </a:cubicBezTo>
                <a:cubicBezTo>
                  <a:pt x="21586" y="264779"/>
                  <a:pt x="91904" y="335156"/>
                  <a:pt x="178354" y="335156"/>
                </a:cubicBezTo>
                <a:cubicBezTo>
                  <a:pt x="261783" y="335156"/>
                  <a:pt x="330210" y="269587"/>
                  <a:pt x="334851" y="187218"/>
                </a:cubicBezTo>
                <a:cubicBezTo>
                  <a:pt x="318339" y="197426"/>
                  <a:pt x="299884" y="202990"/>
                  <a:pt x="280456" y="203422"/>
                </a:cubicBezTo>
                <a:cubicBezTo>
                  <a:pt x="246189" y="204231"/>
                  <a:pt x="218235" y="194294"/>
                  <a:pt x="197404" y="173932"/>
                </a:cubicBezTo>
                <a:cubicBezTo>
                  <a:pt x="182834" y="159672"/>
                  <a:pt x="171877" y="140335"/>
                  <a:pt x="164917" y="116516"/>
                </a:cubicBezTo>
                <a:cubicBezTo>
                  <a:pt x="158764" y="95506"/>
                  <a:pt x="155636" y="70822"/>
                  <a:pt x="155636" y="43276"/>
                </a:cubicBezTo>
                <a:cubicBezTo>
                  <a:pt x="155689" y="36418"/>
                  <a:pt x="156012" y="29612"/>
                  <a:pt x="156660" y="22805"/>
                </a:cubicBezTo>
                <a:close/>
              </a:path>
            </a:pathLst>
          </a:custGeom>
          <a:solidFill>
            <a:schemeClr val="accent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7680336" y="3209579"/>
            <a:ext cx="111488" cy="100341"/>
          </a:xfrm>
          <a:custGeom>
            <a:avLst/>
            <a:gdLst>
              <a:gd name="connsiteX0" fmla="*/ 100825 w 111488"/>
              <a:gd name="connsiteY0" fmla="*/ 100339 h 100341"/>
              <a:gd name="connsiteX1" fmla="*/ 11623 w 111488"/>
              <a:gd name="connsiteY1" fmla="*/ 100339 h 100341"/>
              <a:gd name="connsiteX2" fmla="*/ 1759 w 111488"/>
              <a:gd name="connsiteY2" fmla="*/ 93377 h 100341"/>
              <a:gd name="connsiteX3" fmla="*/ 4158 w 111488"/>
              <a:gd name="connsiteY3" fmla="*/ 81137 h 100341"/>
              <a:gd name="connsiteX4" fmla="*/ 60835 w 111488"/>
              <a:gd name="connsiteY4" fmla="*/ 22460 h 100341"/>
              <a:gd name="connsiteX5" fmla="*/ 10663 w 111488"/>
              <a:gd name="connsiteY5" fmla="*/ 22460 h 100341"/>
              <a:gd name="connsiteX6" fmla="*/ 0 w 111488"/>
              <a:gd name="connsiteY6" fmla="*/ 11229 h 100341"/>
              <a:gd name="connsiteX7" fmla="*/ 10663 w 111488"/>
              <a:gd name="connsiteY7" fmla="*/ 0 h 100341"/>
              <a:gd name="connsiteX8" fmla="*/ 86909 w 111488"/>
              <a:gd name="connsiteY8" fmla="*/ 0 h 100341"/>
              <a:gd name="connsiteX9" fmla="*/ 96773 w 111488"/>
              <a:gd name="connsiteY9" fmla="*/ 6962 h 100341"/>
              <a:gd name="connsiteX10" fmla="*/ 94373 w 111488"/>
              <a:gd name="connsiteY10" fmla="*/ 19203 h 100341"/>
              <a:gd name="connsiteX11" fmla="*/ 37696 w 111488"/>
              <a:gd name="connsiteY11" fmla="*/ 77881 h 100341"/>
              <a:gd name="connsiteX12" fmla="*/ 100825 w 111488"/>
              <a:gd name="connsiteY12" fmla="*/ 77881 h 100341"/>
              <a:gd name="connsiteX13" fmla="*/ 111488 w 111488"/>
              <a:gd name="connsiteY13" fmla="*/ 89112 h 100341"/>
              <a:gd name="connsiteX14" fmla="*/ 100825 w 111488"/>
              <a:gd name="connsiteY14" fmla="*/ 100341 h 1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1488" h="100341">
                <a:moveTo>
                  <a:pt x="100825" y="100339"/>
                </a:moveTo>
                <a:lnTo>
                  <a:pt x="11623" y="100339"/>
                </a:lnTo>
                <a:cubicBezTo>
                  <a:pt x="7305" y="100339"/>
                  <a:pt x="3413" y="97589"/>
                  <a:pt x="1759" y="93377"/>
                </a:cubicBezTo>
                <a:cubicBezTo>
                  <a:pt x="107" y="89165"/>
                  <a:pt x="1067" y="84280"/>
                  <a:pt x="4158" y="81137"/>
                </a:cubicBezTo>
                <a:lnTo>
                  <a:pt x="60835" y="22460"/>
                </a:lnTo>
                <a:lnTo>
                  <a:pt x="10663" y="22460"/>
                </a:lnTo>
                <a:cubicBezTo>
                  <a:pt x="4799" y="22460"/>
                  <a:pt x="0" y="17406"/>
                  <a:pt x="0" y="11229"/>
                </a:cubicBezTo>
                <a:cubicBezTo>
                  <a:pt x="0" y="5054"/>
                  <a:pt x="4799" y="0"/>
                  <a:pt x="10663" y="0"/>
                </a:cubicBezTo>
                <a:lnTo>
                  <a:pt x="86909" y="0"/>
                </a:lnTo>
                <a:cubicBezTo>
                  <a:pt x="91226" y="0"/>
                  <a:pt x="95120" y="2751"/>
                  <a:pt x="96773" y="6962"/>
                </a:cubicBezTo>
                <a:cubicBezTo>
                  <a:pt x="98425" y="11174"/>
                  <a:pt x="97466" y="16060"/>
                  <a:pt x="94373" y="19203"/>
                </a:cubicBezTo>
                <a:lnTo>
                  <a:pt x="37696" y="77881"/>
                </a:lnTo>
                <a:lnTo>
                  <a:pt x="100825" y="77881"/>
                </a:lnTo>
                <a:cubicBezTo>
                  <a:pt x="106690" y="77881"/>
                  <a:pt x="111488" y="82935"/>
                  <a:pt x="111488" y="89112"/>
                </a:cubicBezTo>
                <a:cubicBezTo>
                  <a:pt x="111488" y="95288"/>
                  <a:pt x="106690" y="100341"/>
                  <a:pt x="100825" y="100341"/>
                </a:cubicBezTo>
                <a:close/>
              </a:path>
            </a:pathLst>
          </a:custGeom>
          <a:solidFill>
            <a:schemeClr val="accent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823892"/>
            <a:ext cx="2797073" cy="3495716"/>
          </a:xfrm>
          <a:custGeom>
            <a:avLst/>
            <a:gdLst>
              <a:gd name="connsiteX0" fmla="*/ 1049215 w 2797073"/>
              <a:gd name="connsiteY0" fmla="*/ 0 h 3495716"/>
              <a:gd name="connsiteX1" fmla="*/ 2797073 w 2797073"/>
              <a:gd name="connsiteY1" fmla="*/ 1747858 h 3495716"/>
              <a:gd name="connsiteX2" fmla="*/ 1049215 w 2797073"/>
              <a:gd name="connsiteY2" fmla="*/ 3495716 h 3495716"/>
              <a:gd name="connsiteX3" fmla="*/ 71971 w 2797073"/>
              <a:gd name="connsiteY3" fmla="*/ 3197209 h 3495716"/>
              <a:gd name="connsiteX4" fmla="*/ 0 w 2797073"/>
              <a:gd name="connsiteY4" fmla="*/ 3143390 h 3495716"/>
              <a:gd name="connsiteX5" fmla="*/ 0 w 2797073"/>
              <a:gd name="connsiteY5" fmla="*/ 352326 h 3495716"/>
              <a:gd name="connsiteX6" fmla="*/ 71971 w 2797073"/>
              <a:gd name="connsiteY6" fmla="*/ 298507 h 3495716"/>
              <a:gd name="connsiteX7" fmla="*/ 1049215 w 2797073"/>
              <a:gd name="connsiteY7" fmla="*/ 0 h 349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7073" h="3495716">
                <a:moveTo>
                  <a:pt x="1049215" y="0"/>
                </a:moveTo>
                <a:cubicBezTo>
                  <a:pt x="2014530" y="0"/>
                  <a:pt x="2797073" y="782543"/>
                  <a:pt x="2797073" y="1747858"/>
                </a:cubicBezTo>
                <a:cubicBezTo>
                  <a:pt x="2797073" y="2713173"/>
                  <a:pt x="2014530" y="3495716"/>
                  <a:pt x="1049215" y="3495716"/>
                </a:cubicBezTo>
                <a:cubicBezTo>
                  <a:pt x="687222" y="3495716"/>
                  <a:pt x="350931" y="3385671"/>
                  <a:pt x="71971" y="3197209"/>
                </a:cubicBezTo>
                <a:lnTo>
                  <a:pt x="0" y="3143390"/>
                </a:lnTo>
                <a:lnTo>
                  <a:pt x="0" y="352326"/>
                </a:lnTo>
                <a:lnTo>
                  <a:pt x="71971" y="298507"/>
                </a:lnTo>
                <a:cubicBezTo>
                  <a:pt x="350931" y="110045"/>
                  <a:pt x="687222" y="0"/>
                  <a:pt x="104921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5220" y="315361"/>
            <a:ext cx="3040407" cy="261248"/>
            <a:chOff x="132403" y="157665"/>
            <a:chExt cx="3040407" cy="261248"/>
          </a:xfrm>
        </p:grpSpPr>
        <p:sp>
          <p:nvSpPr>
            <p:cNvPr id="12" name="文本框 11"/>
            <p:cNvSpPr txBox="1"/>
            <p:nvPr/>
          </p:nvSpPr>
          <p:spPr>
            <a:xfrm>
              <a:off x="132403" y="157665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YOUR LOGO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0917" y="164997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金山办公软件有限公司</a:t>
              </a:r>
              <a:endParaRPr lang="en-US" altLang="zh-CN" sz="1050" spc="0">
                <a:solidFill>
                  <a:schemeClr val="bg1"/>
                </a:solidFill>
                <a:effectLst/>
                <a:sym typeface="MiSans Light" panose="00000400000000000000" charset="-122"/>
              </a:endParaRPr>
            </a:p>
          </p:txBody>
        </p:sp>
      </p:grpSp>
      <p:sp>
        <p:nvSpPr>
          <p:cNvPr id="28" name="矩形 27"/>
          <p:cNvSpPr/>
          <p:nvPr/>
        </p:nvSpPr>
        <p:spPr bwMode="auto">
          <a:xfrm>
            <a:off x="1036644" y="4564390"/>
            <a:ext cx="361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时尚智能手表 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为女性精心设计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67570" y="4718278"/>
            <a:ext cx="6386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775700" y="1133404"/>
            <a:ext cx="0" cy="217250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 bwMode="auto">
          <a:xfrm rot="5400000">
            <a:off x="7844860" y="3924328"/>
            <a:ext cx="1861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>
                <a:solidFill>
                  <a:schemeClr val="bg1"/>
                </a:solidFill>
                <a:latin typeface="+mj-lt"/>
                <a:sym typeface="MiSans Light" panose="00000400000000000000" charset="-122"/>
              </a:rPr>
              <a:t>FASHION SMARTWATCH</a:t>
            </a:r>
            <a:endParaRPr lang="zh-CN" altLang="en-US" sz="900">
              <a:solidFill>
                <a:schemeClr val="bg1"/>
              </a:solidFill>
              <a:latin typeface="+mj-lt"/>
              <a:sym typeface="MiSans Light" panose="00000400000000000000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924062" y="1802309"/>
            <a:ext cx="2967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应用场景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07367" y="1397556"/>
            <a:ext cx="2007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algn="ctr"/>
            <a:r>
              <a:rPr lang="en-US" altLang="zh-CN" sz="8800">
                <a:solidFill>
                  <a:schemeClr val="accent1"/>
                </a:solidFill>
                <a:latin typeface="Montserrat ExtraBold" panose="00000900000000000000" pitchFamily="2" charset="0"/>
                <a:sym typeface="MiSans Light" panose="00000400000000000000" charset="-122"/>
              </a:rPr>
              <a:t>04.</a:t>
            </a:r>
            <a:endParaRPr lang="zh-CN" altLang="en-US" sz="8800">
              <a:solidFill>
                <a:schemeClr val="accent1"/>
              </a:solidFill>
              <a:latin typeface="Montserrat ExtraBold" panose="00000900000000000000" pitchFamily="2" charset="0"/>
              <a:sym typeface="MiSans Light" panose="000004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061" y="3820061"/>
            <a:ext cx="4706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4000">
                <a:ln>
                  <a:solidFill>
                    <a:srgbClr val="CFBDBA"/>
                  </a:solidFill>
                </a:ln>
                <a:noFill/>
                <a:latin typeface="+mj-ea"/>
                <a:ea typeface="+mj-ea"/>
              </a:defRPr>
            </a:lvl1pPr>
          </a:lstStyle>
          <a:p>
            <a:r>
              <a:rPr lang="en-US" altLang="zh-CN" sz="3200">
                <a:ln w="3175">
                  <a:solidFill>
                    <a:srgbClr val="CFBDBA"/>
                  </a:solidFill>
                </a:ln>
                <a:latin typeface="Montserrat Black" panose="00000A00000000000000" pitchFamily="2" charset="0"/>
              </a:rPr>
              <a:t>APPLICATION SCENARIO</a:t>
            </a:r>
            <a:endParaRPr lang="zh-CN" altLang="en-US" sz="3200">
              <a:ln w="3175">
                <a:solidFill>
                  <a:srgbClr val="CFBDBA"/>
                </a:solidFill>
              </a:ln>
              <a:latin typeface="Montserrat Black" panose="00000A00000000000000" pitchFamily="2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6448" y="2734739"/>
            <a:ext cx="4389337" cy="436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900">
                <a:solidFill>
                  <a:schemeClr val="bg1"/>
                </a:solidFill>
                <a:latin typeface="MiSans Light" panose="00000400000000000000" charset="-122"/>
                <a:sym typeface="MiSans Light" panose="00000400000000000000" charset="-122"/>
              </a:rPr>
              <a:t>单击此处输入你的正文，文字是您思想的提炼，为了最终演示发布的良好效果，请尽量言简意赅的阐述观点；</a:t>
            </a:r>
          </a:p>
        </p:txBody>
      </p:sp>
      <p:sp>
        <p:nvSpPr>
          <p:cNvPr id="9" name="文本框 8"/>
          <p:cNvSpPr txBox="1"/>
          <p:nvPr/>
        </p:nvSpPr>
        <p:spPr>
          <a:xfrm rot="5400000">
            <a:off x="-816535" y="2307324"/>
            <a:ext cx="2608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4000">
                <a:ln>
                  <a:solidFill>
                    <a:srgbClr val="CFBDBA"/>
                  </a:solidFill>
                </a:ln>
                <a:noFill/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3200">
                <a:ln w="3175">
                  <a:solidFill>
                    <a:srgbClr val="1D1C21"/>
                  </a:solidFill>
                </a:ln>
                <a:latin typeface="Montserrat Black" panose="00000A00000000000000" pitchFamily="2" charset="0"/>
              </a:rPr>
              <a:t>PART TWO</a:t>
            </a:r>
          </a:p>
        </p:txBody>
      </p:sp>
      <p:sp>
        <p:nvSpPr>
          <p:cNvPr id="10" name="矩形 9"/>
          <p:cNvSpPr/>
          <p:nvPr/>
        </p:nvSpPr>
        <p:spPr>
          <a:xfrm>
            <a:off x="8733060" y="736600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733060" y="870665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733060" y="1004730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手表的卡通人物&#10;&#10;描述已自动生成">
            <a:extLst>
              <a:ext uri="{FF2B5EF4-FFF2-40B4-BE49-F238E27FC236}">
                <a16:creationId xmlns:a16="http://schemas.microsoft.com/office/drawing/2014/main" id="{8FD8C793-5C3B-AB69-237D-B2FC277C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7" y="1073503"/>
            <a:ext cx="2996494" cy="29964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2655B1F-935F-F3C6-1DD5-7DC1322EA403}"/>
              </a:ext>
            </a:extLst>
          </p:cNvPr>
          <p:cNvSpPr txBox="1"/>
          <p:nvPr/>
        </p:nvSpPr>
        <p:spPr>
          <a:xfrm>
            <a:off x="4086448" y="3517950"/>
            <a:ext cx="1569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altLang="zh-CN" sz="1200">
                <a:solidFill>
                  <a:schemeClr val="accent1"/>
                </a:solidFill>
              </a:rPr>
              <a:t>PART FOUR</a:t>
            </a:r>
            <a:endParaRPr lang="zh-CN" altLang="en-US" sz="1200">
              <a:solidFill>
                <a:schemeClr val="accent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910F762-5B32-60DE-F877-1E60AC4C4C71}"/>
              </a:ext>
            </a:extLst>
          </p:cNvPr>
          <p:cNvCxnSpPr/>
          <p:nvPr/>
        </p:nvCxnSpPr>
        <p:spPr>
          <a:xfrm>
            <a:off x="5150575" y="3656449"/>
            <a:ext cx="1203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197326" y="151825"/>
            <a:ext cx="197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应用场景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4731" y="244158"/>
            <a:ext cx="418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APPLICATION SCENARIO</a:t>
            </a:r>
            <a:endParaRPr lang="zh-CN" altLang="en-US" sz="1600">
              <a:ln w="6350"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3060" y="255957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33060" y="390022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733060" y="524087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775223" y="2492678"/>
            <a:ext cx="1555488" cy="1898365"/>
          </a:xfrm>
          <a:prstGeom prst="roundRect">
            <a:avLst>
              <a:gd name="adj" fmla="val 101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14021" y="2827450"/>
            <a:ext cx="1477893" cy="1313897"/>
            <a:chOff x="1685768" y="2780255"/>
            <a:chExt cx="1477893" cy="1313897"/>
          </a:xfrm>
        </p:grpSpPr>
        <p:sp>
          <p:nvSpPr>
            <p:cNvPr id="5" name="矩形 4"/>
            <p:cNvSpPr/>
            <p:nvPr/>
          </p:nvSpPr>
          <p:spPr>
            <a:xfrm>
              <a:off x="1702175" y="3058547"/>
              <a:ext cx="1445079" cy="1035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85768" y="2780255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600">
                  <a:solidFill>
                    <a:schemeClr val="accent1"/>
                  </a:solidFill>
                </a:rPr>
                <a:t>健康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48984" y="1645855"/>
            <a:ext cx="6446033" cy="5508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algn="ctr"/>
            <a:r>
              <a:rPr lang="zh-CN" altLang="en-US"/>
              <a:t>单击此处输入你的正文，文字是您思想的提炼，为了最终演示发布的良好效果，请尽量言简意赅的阐述观点；单击此处输入你的正文，文字是您思想的提炼，为了最终演示发布的良好效果</a:t>
            </a:r>
          </a:p>
        </p:txBody>
      </p:sp>
      <p:sp>
        <p:nvSpPr>
          <p:cNvPr id="17" name="矩形 16"/>
          <p:cNvSpPr/>
          <p:nvPr/>
        </p:nvSpPr>
        <p:spPr>
          <a:xfrm>
            <a:off x="2422769" y="1069171"/>
            <a:ext cx="429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1"/>
                </a:solidFill>
                <a:latin typeface="+mj-lt"/>
                <a:ea typeface="+mj-ea"/>
                <a:sym typeface="+mn-lt"/>
              </a:rPr>
              <a:t>健康生活好拍档</a:t>
            </a:r>
          </a:p>
        </p:txBody>
      </p:sp>
      <p:sp>
        <p:nvSpPr>
          <p:cNvPr id="21" name="矩形: 圆角 20"/>
          <p:cNvSpPr/>
          <p:nvPr/>
        </p:nvSpPr>
        <p:spPr>
          <a:xfrm>
            <a:off x="2762686" y="2492678"/>
            <a:ext cx="1555488" cy="1898365"/>
          </a:xfrm>
          <a:prstGeom prst="roundRect">
            <a:avLst>
              <a:gd name="adj" fmla="val 101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801484" y="2827450"/>
            <a:ext cx="1477893" cy="1313897"/>
            <a:chOff x="1685768" y="2780255"/>
            <a:chExt cx="1477893" cy="1313897"/>
          </a:xfrm>
        </p:grpSpPr>
        <p:sp>
          <p:nvSpPr>
            <p:cNvPr id="23" name="矩形 22"/>
            <p:cNvSpPr/>
            <p:nvPr/>
          </p:nvSpPr>
          <p:spPr>
            <a:xfrm>
              <a:off x="1702175" y="3058547"/>
              <a:ext cx="1445079" cy="1035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85768" y="2780255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600">
                  <a:solidFill>
                    <a:schemeClr val="accent1"/>
                  </a:solidFill>
                </a:rPr>
                <a:t>健身</a:t>
              </a:r>
            </a:p>
          </p:txBody>
        </p:sp>
      </p:grpSp>
      <p:sp>
        <p:nvSpPr>
          <p:cNvPr id="26" name="矩形: 圆角 25"/>
          <p:cNvSpPr/>
          <p:nvPr/>
        </p:nvSpPr>
        <p:spPr>
          <a:xfrm>
            <a:off x="4750149" y="2492678"/>
            <a:ext cx="1555488" cy="1898365"/>
          </a:xfrm>
          <a:prstGeom prst="roundRect">
            <a:avLst>
              <a:gd name="adj" fmla="val 101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788947" y="2827450"/>
            <a:ext cx="1477893" cy="1313897"/>
            <a:chOff x="1685768" y="2780255"/>
            <a:chExt cx="1477893" cy="1313897"/>
          </a:xfrm>
        </p:grpSpPr>
        <p:sp>
          <p:nvSpPr>
            <p:cNvPr id="28" name="矩形 27"/>
            <p:cNvSpPr/>
            <p:nvPr/>
          </p:nvSpPr>
          <p:spPr>
            <a:xfrm>
              <a:off x="1702175" y="3058547"/>
              <a:ext cx="1445079" cy="1035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85768" y="2780255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600">
                  <a:solidFill>
                    <a:schemeClr val="accent1"/>
                  </a:solidFill>
                </a:rPr>
                <a:t>连接</a:t>
              </a:r>
            </a:p>
          </p:txBody>
        </p:sp>
      </p:grpSp>
      <p:sp>
        <p:nvSpPr>
          <p:cNvPr id="31" name="矩形: 圆角 30"/>
          <p:cNvSpPr/>
          <p:nvPr/>
        </p:nvSpPr>
        <p:spPr>
          <a:xfrm>
            <a:off x="6737612" y="2492678"/>
            <a:ext cx="1555488" cy="1898365"/>
          </a:xfrm>
          <a:prstGeom prst="roundRect">
            <a:avLst>
              <a:gd name="adj" fmla="val 101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6776410" y="2827450"/>
            <a:ext cx="1477893" cy="1313897"/>
            <a:chOff x="1685768" y="2780255"/>
            <a:chExt cx="1477893" cy="1313897"/>
          </a:xfrm>
        </p:grpSpPr>
        <p:sp>
          <p:nvSpPr>
            <p:cNvPr id="43" name="矩形 42"/>
            <p:cNvSpPr/>
            <p:nvPr/>
          </p:nvSpPr>
          <p:spPr>
            <a:xfrm>
              <a:off x="1702175" y="3058547"/>
              <a:ext cx="1445079" cy="1035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685768" y="2780255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600">
                  <a:solidFill>
                    <a:schemeClr val="accent1"/>
                  </a:solidFill>
                </a:rPr>
                <a:t>个性化</a:t>
              </a: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355600" y="4775771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4425688" y="4775771"/>
            <a:ext cx="2926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8898" y="1049942"/>
            <a:ext cx="489609" cy="489609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5495" y="1061628"/>
            <a:ext cx="489609" cy="489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94706" y="3956570"/>
            <a:ext cx="4277294" cy="7932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/>
              <a:t>单击此处输入你的正文，文字是您思想的提炼，为了最终演示发布的良好效果，请尽量言简意赅的阐述观点；单击此处输入你的正文，文字是您思想的提炼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4907756" y="1257300"/>
            <a:ext cx="3867944" cy="10521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4907756" y="2519445"/>
            <a:ext cx="3867944" cy="10521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15760" y="1710235"/>
            <a:ext cx="2335271" cy="48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915760" y="1448346"/>
            <a:ext cx="1907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1400">
                <a:solidFill>
                  <a:schemeClr val="accent1"/>
                </a:solidFill>
              </a:rPr>
              <a:t>健身</a:t>
            </a:r>
          </a:p>
        </p:txBody>
      </p:sp>
      <p:sp>
        <p:nvSpPr>
          <p:cNvPr id="35" name="矩形 34"/>
          <p:cNvSpPr/>
          <p:nvPr/>
        </p:nvSpPr>
        <p:spPr>
          <a:xfrm>
            <a:off x="5915760" y="2970634"/>
            <a:ext cx="2335271" cy="48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915760" y="2708746"/>
            <a:ext cx="1907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1400">
                <a:solidFill>
                  <a:schemeClr val="accent1"/>
                </a:solidFill>
              </a:rPr>
              <a:t>办公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94706" y="3339940"/>
            <a:ext cx="334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algn="l"/>
            <a:r>
              <a:rPr lang="zh-CN" altLang="en-US" sz="2400"/>
              <a:t>生活工作两不误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7952547" y="1207003"/>
            <a:ext cx="823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>
                <a:solidFill>
                  <a:schemeClr val="accent1"/>
                </a:solidFill>
                <a:latin typeface="Montserrat ExtraBold" panose="00000900000000000000" pitchFamily="2" charset="0"/>
                <a:sym typeface="MiSans Light" panose="00000400000000000000" charset="-122"/>
              </a:rPr>
              <a:t>01.</a:t>
            </a:r>
            <a:endParaRPr lang="zh-CN" altLang="en-US" sz="2000">
              <a:solidFill>
                <a:schemeClr val="accent1"/>
              </a:solidFill>
              <a:latin typeface="Montserrat ExtraBold" panose="00000900000000000000" pitchFamily="2" charset="0"/>
              <a:sym typeface="MiSans Light" panose="00000400000000000000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7952547" y="2451994"/>
            <a:ext cx="823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>
                <a:solidFill>
                  <a:schemeClr val="accent1"/>
                </a:solidFill>
                <a:latin typeface="Montserrat ExtraBold" panose="00000900000000000000" pitchFamily="2" charset="0"/>
                <a:sym typeface="MiSans Light" panose="00000400000000000000" charset="-122"/>
              </a:rPr>
              <a:t>02.</a:t>
            </a:r>
            <a:endParaRPr lang="zh-CN" altLang="en-US" sz="2000">
              <a:solidFill>
                <a:schemeClr val="accent1"/>
              </a:solidFill>
              <a:latin typeface="Montserrat ExtraBold" panose="00000900000000000000" pitchFamily="2" charset="0"/>
              <a:sym typeface="MiSans Light" panose="00000400000000000000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97326" y="151825"/>
            <a:ext cx="197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应用场景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94731" y="244158"/>
            <a:ext cx="418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APPLICATION SCENARIO</a:t>
            </a:r>
            <a:endParaRPr lang="zh-CN" altLang="en-US" sz="1600">
              <a:ln w="6350"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33060" y="255957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733060" y="390022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733060" y="524087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人在沙滩上&#10;&#10;描述已自动生成"/>
          <p:cNvPicPr>
            <a:picLocks noChangeAspect="1"/>
          </p:cNvPicPr>
          <p:nvPr/>
        </p:nvPicPr>
        <p:blipFill rotWithShape="1">
          <a:blip r:embed="rId2"/>
          <a:srcRect t="21662" b="19247"/>
          <a:stretch>
            <a:fillRect/>
          </a:stretch>
        </p:blipFill>
        <p:spPr>
          <a:xfrm>
            <a:off x="355598" y="1257300"/>
            <a:ext cx="4027487" cy="1588318"/>
          </a:xfrm>
          <a:prstGeom prst="rect">
            <a:avLst/>
          </a:prstGeom>
        </p:spPr>
      </p:pic>
      <p:pic>
        <p:nvPicPr>
          <p:cNvPr id="7" name="图片 6" descr="人的手&#10;&#10;中度可信度描述已自动生成"/>
          <p:cNvPicPr>
            <a:picLocks noChangeAspect="1"/>
          </p:cNvPicPr>
          <p:nvPr/>
        </p:nvPicPr>
        <p:blipFill rotWithShape="1">
          <a:blip r:embed="rId3"/>
          <a:srcRect l="16667" r="16667"/>
          <a:stretch>
            <a:fillRect/>
          </a:stretch>
        </p:blipFill>
        <p:spPr>
          <a:xfrm>
            <a:off x="5096671" y="1429641"/>
            <a:ext cx="713797" cy="713797"/>
          </a:xfrm>
          <a:prstGeom prst="ellipse">
            <a:avLst/>
          </a:prstGeom>
          <a:ln w="28575">
            <a:noFill/>
          </a:ln>
        </p:spPr>
      </p:pic>
      <p:pic>
        <p:nvPicPr>
          <p:cNvPr id="12" name="图片 11" descr="人在椅子上&#10;&#10;描述已自动生成"/>
          <p:cNvPicPr>
            <a:picLocks noChangeAspect="1"/>
          </p:cNvPicPr>
          <p:nvPr/>
        </p:nvPicPr>
        <p:blipFill rotWithShape="1">
          <a:blip r:embed="rId4"/>
          <a:srcRect l="16664" r="16664"/>
          <a:stretch>
            <a:fillRect/>
          </a:stretch>
        </p:blipFill>
        <p:spPr>
          <a:xfrm>
            <a:off x="5051712" y="2666718"/>
            <a:ext cx="713797" cy="713797"/>
          </a:xfrm>
          <a:prstGeom prst="ellipse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4907756" y="3713859"/>
            <a:ext cx="3867944" cy="10521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15760" y="4165048"/>
            <a:ext cx="2335271" cy="48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915760" y="3903160"/>
            <a:ext cx="1907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1400">
                <a:solidFill>
                  <a:schemeClr val="accent1"/>
                </a:solidFill>
              </a:rPr>
              <a:t>开车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7952547" y="3646408"/>
            <a:ext cx="823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>
                <a:solidFill>
                  <a:schemeClr val="accent1"/>
                </a:solidFill>
                <a:latin typeface="Montserrat ExtraBold" panose="00000900000000000000" pitchFamily="2" charset="0"/>
                <a:sym typeface="MiSans Light" panose="00000400000000000000" charset="-122"/>
              </a:rPr>
              <a:t>03.</a:t>
            </a:r>
            <a:endParaRPr lang="zh-CN" altLang="en-US" sz="2000">
              <a:solidFill>
                <a:schemeClr val="accent1"/>
              </a:solidFill>
              <a:latin typeface="Montserrat ExtraBold" panose="00000900000000000000" pitchFamily="2" charset="0"/>
              <a:sym typeface="MiSans Light" panose="00000400000000000000" charset="-122"/>
            </a:endParaRPr>
          </a:p>
        </p:txBody>
      </p:sp>
      <p:pic>
        <p:nvPicPr>
          <p:cNvPr id="42" name="图片 41" descr="汽车内部的人&#10;&#10;中度可信度描述已自动生成"/>
          <p:cNvPicPr>
            <a:picLocks noChangeAspect="1"/>
          </p:cNvPicPr>
          <p:nvPr/>
        </p:nvPicPr>
        <p:blipFill rotWithShape="1">
          <a:blip r:embed="rId5"/>
          <a:srcRect l="16669" r="16669"/>
          <a:stretch>
            <a:fillRect/>
          </a:stretch>
        </p:blipFill>
        <p:spPr>
          <a:xfrm>
            <a:off x="5065743" y="3903794"/>
            <a:ext cx="713797" cy="713797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5316003" y="0"/>
            <a:ext cx="3827997" cy="4034590"/>
          </a:xfrm>
          <a:custGeom>
            <a:avLst/>
            <a:gdLst>
              <a:gd name="connsiteX0" fmla="*/ 1002982 w 3827997"/>
              <a:gd name="connsiteY0" fmla="*/ 0 h 4034590"/>
              <a:gd name="connsiteX1" fmla="*/ 3384535 w 3827997"/>
              <a:gd name="connsiteY1" fmla="*/ 0 h 4034590"/>
              <a:gd name="connsiteX2" fmla="*/ 3420309 w 3827997"/>
              <a:gd name="connsiteY2" fmla="*/ 21734 h 4034590"/>
              <a:gd name="connsiteX3" fmla="*/ 3817617 w 3827997"/>
              <a:gd name="connsiteY3" fmla="*/ 365799 h 4034590"/>
              <a:gd name="connsiteX4" fmla="*/ 3827997 w 3827997"/>
              <a:gd name="connsiteY4" fmla="*/ 378688 h 4034590"/>
              <a:gd name="connsiteX5" fmla="*/ 3827997 w 3827997"/>
              <a:gd name="connsiteY5" fmla="*/ 3300711 h 4034590"/>
              <a:gd name="connsiteX6" fmla="*/ 3744979 w 3827997"/>
              <a:gd name="connsiteY6" fmla="*/ 3392053 h 4034590"/>
              <a:gd name="connsiteX7" fmla="*/ 2193758 w 3827997"/>
              <a:gd name="connsiteY7" fmla="*/ 4034590 h 4034590"/>
              <a:gd name="connsiteX8" fmla="*/ 0 w 3827997"/>
              <a:gd name="connsiteY8" fmla="*/ 1840832 h 4034590"/>
              <a:gd name="connsiteX9" fmla="*/ 967207 w 3827997"/>
              <a:gd name="connsiteY9" fmla="*/ 21734 h 40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27997" h="4034590">
                <a:moveTo>
                  <a:pt x="1002982" y="0"/>
                </a:moveTo>
                <a:lnTo>
                  <a:pt x="3384535" y="0"/>
                </a:lnTo>
                <a:lnTo>
                  <a:pt x="3420309" y="21734"/>
                </a:lnTo>
                <a:cubicBezTo>
                  <a:pt x="3566195" y="120293"/>
                  <a:pt x="3699588" y="235938"/>
                  <a:pt x="3817617" y="365799"/>
                </a:cubicBezTo>
                <a:lnTo>
                  <a:pt x="3827997" y="378688"/>
                </a:lnTo>
                <a:lnTo>
                  <a:pt x="3827997" y="3300711"/>
                </a:lnTo>
                <a:lnTo>
                  <a:pt x="3744979" y="3392053"/>
                </a:lnTo>
                <a:cubicBezTo>
                  <a:pt x="3347987" y="3789045"/>
                  <a:pt x="2799548" y="4034590"/>
                  <a:pt x="2193758" y="4034590"/>
                </a:cubicBezTo>
                <a:cubicBezTo>
                  <a:pt x="982179" y="4034590"/>
                  <a:pt x="0" y="3052411"/>
                  <a:pt x="0" y="1840832"/>
                </a:cubicBezTo>
                <a:cubicBezTo>
                  <a:pt x="0" y="1083595"/>
                  <a:pt x="383664" y="415968"/>
                  <a:pt x="967207" y="21734"/>
                </a:cubicBezTo>
                <a:close/>
              </a:path>
            </a:pathLst>
          </a:custGeom>
          <a:solidFill>
            <a:srgbClr val="F2D7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5220" y="315361"/>
            <a:ext cx="3040407" cy="261248"/>
            <a:chOff x="132403" y="157665"/>
            <a:chExt cx="3040407" cy="261248"/>
          </a:xfrm>
        </p:grpSpPr>
        <p:sp>
          <p:nvSpPr>
            <p:cNvPr id="12" name="文本框 11"/>
            <p:cNvSpPr txBox="1"/>
            <p:nvPr/>
          </p:nvSpPr>
          <p:spPr>
            <a:xfrm>
              <a:off x="132403" y="157665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>
                  <a:ln w="381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 Heavy" panose="00000A00000000000000" charset="-122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YOUR LOGO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0917" y="164997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>
                  <a:ln w="381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 Heavy" panose="00000A00000000000000" charset="-122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金山办公软件有限公司</a:t>
              </a:r>
              <a:endParaRPr kumimoji="0" lang="en-US" altLang="zh-CN" sz="1050" b="0" i="0" u="none" strike="noStrike" kern="1200" cap="none" spc="0" normalizeH="0" baseline="0" noProof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endParaRPr>
            </a:p>
          </p:txBody>
        </p:sp>
      </p:grpSp>
      <p:sp>
        <p:nvSpPr>
          <p:cNvPr id="28" name="矩形 27"/>
          <p:cNvSpPr/>
          <p:nvPr/>
        </p:nvSpPr>
        <p:spPr bwMode="auto">
          <a:xfrm>
            <a:off x="1036644" y="4700056"/>
            <a:ext cx="361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  <a:sym typeface="MiSans Light" panose="00000400000000000000" charset="-122"/>
              </a:rPr>
              <a:t>时尚智能手表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  <a:sym typeface="MiSans Light" panose="00000400000000000000" charset="-122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  <a:sym typeface="MiSans Light" panose="00000400000000000000" charset="-122"/>
              </a:rPr>
              <a:t>为女性精心设计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67570" y="4853944"/>
            <a:ext cx="6386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 bwMode="auto">
          <a:xfrm>
            <a:off x="7212882" y="2175135"/>
            <a:ext cx="1562818" cy="79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1D1C21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rPr>
              <a:t>经典方形设计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1D1C21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+mn-cs"/>
              <a:sym typeface="MiSans Light" panose="00000400000000000000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1D1C21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rPr>
              <a:t>14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1D1C21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rPr>
              <a:t>天超长续航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rgbClr val="1D1C21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+mn-cs"/>
              <a:sym typeface="MiSans Light" panose="00000400000000000000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1D1C21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rPr>
              <a:t>女性健康管理</a:t>
            </a:r>
          </a:p>
        </p:txBody>
      </p:sp>
      <p:sp>
        <p:nvSpPr>
          <p:cNvPr id="11" name="矩形 10"/>
          <p:cNvSpPr/>
          <p:nvPr/>
        </p:nvSpPr>
        <p:spPr>
          <a:xfrm>
            <a:off x="8733060" y="736600"/>
            <a:ext cx="85281" cy="85281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33060" y="870665"/>
            <a:ext cx="85281" cy="852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33060" y="1004730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775700" y="1133404"/>
            <a:ext cx="0" cy="2172504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 bwMode="auto">
          <a:xfrm rot="5400000">
            <a:off x="7844860" y="3924328"/>
            <a:ext cx="1861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Light" panose="00000400000000000000" charset="-122"/>
                <a:cs typeface="+mn-cs"/>
                <a:sym typeface="MiSans Light" panose="00000400000000000000" charset="-122"/>
              </a:rPr>
              <a:t>FASHION SMARTWATCH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Heavy" panose="00000A00000000000000" charset="-122"/>
              <a:ea typeface="MiSans Light" panose="00000400000000000000" charset="-122"/>
              <a:cs typeface="+mn-cs"/>
              <a:sym typeface="MiSans Light" panose="00000400000000000000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55600" y="1336936"/>
            <a:ext cx="7109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2D8BD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rPr>
              <a:t>未来可期</a:t>
            </a:r>
            <a:endParaRPr kumimoji="0" lang="en-US" altLang="zh-CN" sz="4800" b="0" i="0" u="none" strike="noStrike" kern="1200" cap="none" spc="0" normalizeH="0" baseline="0" noProof="0">
              <a:ln>
                <a:noFill/>
              </a:ln>
              <a:solidFill>
                <a:srgbClr val="F2D8BD"/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+mn-cs"/>
              <a:sym typeface="MiSans Light" panose="00000400000000000000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rPr>
              <a:t>感谢大家观看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395515" y="2948495"/>
            <a:ext cx="3469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F2D8BD"/>
                </a:solidFill>
                <a:effectLst/>
                <a:uLnTx/>
                <a:uFillTx/>
                <a:latin typeface="MiSans Heavy" panose="00000A00000000000000" charset="-122"/>
                <a:ea typeface="MiSans Light" panose="00000400000000000000" charset="-122"/>
                <a:cs typeface="+mn-cs"/>
                <a:sym typeface="MiSans Light" panose="00000400000000000000" charset="-122"/>
              </a:rPr>
              <a:t>THANK YOU ALL FOR WATCHING</a:t>
            </a:r>
          </a:p>
        </p:txBody>
      </p:sp>
      <p:sp>
        <p:nvSpPr>
          <p:cNvPr id="27" name="矩形 26"/>
          <p:cNvSpPr/>
          <p:nvPr/>
        </p:nvSpPr>
        <p:spPr>
          <a:xfrm>
            <a:off x="394941" y="3186659"/>
            <a:ext cx="4450576" cy="256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2D8BD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  <a:sym typeface="MiSans Light" panose="00000400000000000000" charset="-122"/>
              </a:rPr>
              <a:t>单击此处输入你的正文，文字是您思想提炼，为了最终演示发布的良好效果</a:t>
            </a:r>
          </a:p>
        </p:txBody>
      </p:sp>
      <p:sp>
        <p:nvSpPr>
          <p:cNvPr id="46" name="矩形 45"/>
          <p:cNvSpPr/>
          <p:nvPr/>
        </p:nvSpPr>
        <p:spPr bwMode="auto">
          <a:xfrm>
            <a:off x="4396155" y="4066282"/>
            <a:ext cx="42647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>
                <a:ln w="3175">
                  <a:solidFill>
                    <a:srgbClr val="CFBDBA"/>
                  </a:solidFill>
                </a:ln>
                <a:noFill/>
                <a:latin typeface="Montserrat Black" panose="00000A00000000000000" pitchFamily="2" charset="0"/>
                <a:ea typeface="+mj-ea"/>
                <a:sym typeface="MiSans Light" panose="00000400000000000000" charset="-122"/>
              </a:rPr>
              <a:t>FASHION SMARTWATCH</a:t>
            </a:r>
            <a:endParaRPr lang="zh-CN" altLang="en-US" sz="3200">
              <a:ln w="3175">
                <a:solidFill>
                  <a:srgbClr val="CFBDBA"/>
                </a:solidFill>
              </a:ln>
              <a:noFill/>
              <a:latin typeface="Montserrat Black" panose="00000A00000000000000" pitchFamily="2" charset="0"/>
              <a:ea typeface="+mj-ea"/>
              <a:sym typeface="MiSans Light" panose="00000400000000000000" charset="-122"/>
            </a:endParaRPr>
          </a:p>
        </p:txBody>
      </p:sp>
      <p:pic>
        <p:nvPicPr>
          <p:cNvPr id="2" name="图片 1" descr="手表的卡通人物&#10;&#10;描述已自动生成">
            <a:extLst>
              <a:ext uri="{FF2B5EF4-FFF2-40B4-BE49-F238E27FC236}">
                <a16:creationId xmlns:a16="http://schemas.microsoft.com/office/drawing/2014/main" id="{3E85A589-AE4C-DB8A-1791-FEB69C39C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557" y="725374"/>
            <a:ext cx="3657795" cy="365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 bwMode="auto">
          <a:xfrm>
            <a:off x="4396155" y="4066282"/>
            <a:ext cx="42647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>
                <a:ln w="3175">
                  <a:solidFill>
                    <a:srgbClr val="CFBDBA"/>
                  </a:solidFill>
                </a:ln>
                <a:noFill/>
                <a:latin typeface="Montserrat Black" panose="00000A00000000000000" pitchFamily="2" charset="0"/>
                <a:ea typeface="+mj-ea"/>
                <a:sym typeface="MiSans Light" panose="00000400000000000000" charset="-122"/>
              </a:rPr>
              <a:t>FASHION SMARTWATCH</a:t>
            </a:r>
            <a:endParaRPr lang="zh-CN" altLang="en-US" sz="3200">
              <a:ln w="3175">
                <a:solidFill>
                  <a:srgbClr val="CFBDBA"/>
                </a:solidFill>
              </a:ln>
              <a:noFill/>
              <a:latin typeface="Montserrat Black" panose="00000A00000000000000" pitchFamily="2" charset="0"/>
              <a:ea typeface="+mj-ea"/>
              <a:sym typeface="MiSans Light" panose="000004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5220" y="315361"/>
            <a:ext cx="3040407" cy="261248"/>
            <a:chOff x="132403" y="157665"/>
            <a:chExt cx="3040407" cy="261248"/>
          </a:xfrm>
        </p:grpSpPr>
        <p:sp>
          <p:nvSpPr>
            <p:cNvPr id="12" name="文本框 11"/>
            <p:cNvSpPr txBox="1"/>
            <p:nvPr/>
          </p:nvSpPr>
          <p:spPr>
            <a:xfrm>
              <a:off x="132403" y="157665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YOUR LOGO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0917" y="164997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金山办公软件有限公司</a:t>
              </a:r>
              <a:endParaRPr lang="en-US" altLang="zh-CN" sz="1050" spc="0">
                <a:solidFill>
                  <a:schemeClr val="bg1"/>
                </a:solidFill>
                <a:effectLst/>
                <a:sym typeface="MiSans Light" panose="00000400000000000000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64679" y="1616184"/>
            <a:ext cx="3764765" cy="523220"/>
            <a:chOff x="609054" y="1242587"/>
            <a:chExt cx="3764765" cy="647581"/>
          </a:xfrm>
        </p:grpSpPr>
        <p:sp>
          <p:nvSpPr>
            <p:cNvPr id="24" name="文本框 6"/>
            <p:cNvSpPr txBox="1">
              <a:spLocks noChangeArrowheads="1"/>
            </p:cNvSpPr>
            <p:nvPr/>
          </p:nvSpPr>
          <p:spPr bwMode="auto">
            <a:xfrm>
              <a:off x="1258706" y="1365697"/>
              <a:ext cx="20804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 b="1" kern="10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zh-CN" altLang="en-US" sz="1600" b="0">
                  <a:latin typeface="MiSans Light" panose="00000400000000000000" charset="-122"/>
                  <a:cs typeface="MiSans Light" panose="00000400000000000000" charset="-122"/>
                  <a:sym typeface="MiSans Light" panose="00000400000000000000" charset="-122"/>
                </a:rPr>
                <a:t>产品概述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187492" y="1437075"/>
              <a:ext cx="2186327" cy="195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700">
                  <a:solidFill>
                    <a:schemeClr val="bg1"/>
                  </a:solidFill>
                  <a:latin typeface="MiSans Light" panose="00000400000000000000" charset="-122"/>
                  <a:ea typeface="MiSans Light" panose="00000400000000000000" charset="-122"/>
                  <a:sym typeface="MiSans Light" panose="00000400000000000000" charset="-122"/>
                </a:rPr>
                <a:t>单击此处输入你的正文，文字是您思想的提炼</a:t>
              </a:r>
              <a:endParaRPr lang="en-US" altLang="zh-CN" sz="700">
                <a:solidFill>
                  <a:schemeClr val="bg1"/>
                </a:solidFill>
                <a:latin typeface="MiSans Light" panose="00000400000000000000" charset="-122"/>
                <a:ea typeface="MiSans Light" panose="00000400000000000000" charset="-122"/>
                <a:sym typeface="MiSans Light" panose="00000400000000000000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09054" y="1242587"/>
              <a:ext cx="1020221" cy="6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en-US" altLang="zh-CN" sz="2800">
                  <a:solidFill>
                    <a:schemeClr val="accent1"/>
                  </a:solidFill>
                  <a:latin typeface="Montserrat ExtraBold" panose="00000900000000000000" pitchFamily="2" charset="0"/>
                  <a:sym typeface="MiSans Light" panose="00000400000000000000" charset="-122"/>
                </a:rPr>
                <a:t>01.</a:t>
              </a:r>
              <a:endParaRPr lang="zh-CN" altLang="en-US" sz="2800">
                <a:solidFill>
                  <a:schemeClr val="accent1"/>
                </a:solidFill>
                <a:latin typeface="Montserrat ExtraBold" panose="00000900000000000000" pitchFamily="2" charset="0"/>
                <a:sym typeface="MiSans Light" panose="0000040000000000000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64679" y="2256461"/>
            <a:ext cx="3764765" cy="523220"/>
            <a:chOff x="609054" y="1242587"/>
            <a:chExt cx="3764765" cy="647581"/>
          </a:xfrm>
        </p:grpSpPr>
        <p:sp>
          <p:nvSpPr>
            <p:cNvPr id="32" name="文本框 6"/>
            <p:cNvSpPr txBox="1">
              <a:spLocks noChangeArrowheads="1"/>
            </p:cNvSpPr>
            <p:nvPr/>
          </p:nvSpPr>
          <p:spPr bwMode="auto">
            <a:xfrm>
              <a:off x="1258706" y="1365697"/>
              <a:ext cx="2080441" cy="419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 b="1" kern="10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zh-CN" altLang="en-US" sz="1600" b="0">
                  <a:latin typeface="MiSans Light" panose="00000400000000000000" charset="-122"/>
                  <a:cs typeface="MiSans Light" panose="00000400000000000000" charset="-122"/>
                  <a:sym typeface="MiSans Light" panose="00000400000000000000" charset="-122"/>
                </a:rPr>
                <a:t>产品功能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2187492" y="1437075"/>
              <a:ext cx="2186327" cy="195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700">
                  <a:solidFill>
                    <a:schemeClr val="bg1"/>
                  </a:solidFill>
                  <a:latin typeface="MiSans Light" panose="00000400000000000000" charset="-122"/>
                  <a:ea typeface="MiSans Light" panose="00000400000000000000" charset="-122"/>
                  <a:sym typeface="MiSans Light" panose="00000400000000000000" charset="-122"/>
                </a:rPr>
                <a:t>单击此处输入你的正文，文字是您思想的提炼</a:t>
              </a:r>
              <a:endParaRPr lang="en-US" altLang="zh-CN" sz="700">
                <a:solidFill>
                  <a:schemeClr val="bg1"/>
                </a:solidFill>
                <a:latin typeface="MiSans Light" panose="00000400000000000000" charset="-122"/>
                <a:ea typeface="MiSans Light" panose="00000400000000000000" charset="-122"/>
                <a:sym typeface="MiSans Light" panose="00000400000000000000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09054" y="1242587"/>
              <a:ext cx="1020221" cy="6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en-US" altLang="zh-CN" sz="2800">
                  <a:solidFill>
                    <a:schemeClr val="accent1"/>
                  </a:solidFill>
                  <a:latin typeface="Montserrat ExtraBold" panose="00000900000000000000" pitchFamily="2" charset="0"/>
                  <a:sym typeface="MiSans Light" panose="00000400000000000000" charset="-122"/>
                </a:rPr>
                <a:t>02.</a:t>
              </a:r>
              <a:endParaRPr lang="zh-CN" altLang="en-US" sz="2800">
                <a:solidFill>
                  <a:schemeClr val="accent1"/>
                </a:solidFill>
                <a:latin typeface="Montserrat ExtraBold" panose="00000900000000000000" pitchFamily="2" charset="0"/>
                <a:sym typeface="MiSans Light" panose="00000400000000000000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64679" y="2896739"/>
            <a:ext cx="3764765" cy="523220"/>
            <a:chOff x="609054" y="1242587"/>
            <a:chExt cx="3764765" cy="647581"/>
          </a:xfrm>
        </p:grpSpPr>
        <p:sp>
          <p:nvSpPr>
            <p:cNvPr id="36" name="文本框 6"/>
            <p:cNvSpPr txBox="1">
              <a:spLocks noChangeArrowheads="1"/>
            </p:cNvSpPr>
            <p:nvPr/>
          </p:nvSpPr>
          <p:spPr bwMode="auto">
            <a:xfrm>
              <a:off x="1258706" y="1365697"/>
              <a:ext cx="2080441" cy="419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 b="1" kern="10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zh-CN" altLang="en-US" sz="1600" b="0">
                  <a:latin typeface="MiSans Light" panose="00000400000000000000" charset="-122"/>
                  <a:cs typeface="MiSans Light" panose="00000400000000000000" charset="-122"/>
                  <a:sym typeface="MiSans Light" panose="00000400000000000000" charset="-122"/>
                </a:rPr>
                <a:t>产品优势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2187492" y="1437075"/>
              <a:ext cx="2186327" cy="195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700">
                  <a:solidFill>
                    <a:schemeClr val="bg1"/>
                  </a:solidFill>
                  <a:latin typeface="MiSans Light" panose="00000400000000000000" charset="-122"/>
                  <a:ea typeface="MiSans Light" panose="00000400000000000000" charset="-122"/>
                  <a:sym typeface="MiSans Light" panose="00000400000000000000" charset="-122"/>
                </a:rPr>
                <a:t>单击此处输入你的正文，文字是您思想的提炼</a:t>
              </a:r>
              <a:endParaRPr lang="en-US" altLang="zh-CN" sz="700">
                <a:solidFill>
                  <a:schemeClr val="bg1"/>
                </a:solidFill>
                <a:latin typeface="MiSans Light" panose="00000400000000000000" charset="-122"/>
                <a:ea typeface="MiSans Light" panose="00000400000000000000" charset="-122"/>
                <a:sym typeface="MiSans Light" panose="00000400000000000000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09054" y="1242587"/>
              <a:ext cx="1020221" cy="6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en-US" altLang="zh-CN" sz="2800">
                  <a:solidFill>
                    <a:schemeClr val="accent1"/>
                  </a:solidFill>
                  <a:latin typeface="Montserrat ExtraBold" panose="00000900000000000000" pitchFamily="2" charset="0"/>
                  <a:sym typeface="MiSans Light" panose="00000400000000000000" charset="-122"/>
                </a:rPr>
                <a:t>03.</a:t>
              </a:r>
              <a:endParaRPr lang="zh-CN" altLang="en-US" sz="2800">
                <a:solidFill>
                  <a:schemeClr val="accent1"/>
                </a:solidFill>
                <a:latin typeface="Montserrat ExtraBold" panose="00000900000000000000" pitchFamily="2" charset="0"/>
                <a:sym typeface="MiSans Light" panose="00000400000000000000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64679" y="3537017"/>
            <a:ext cx="3764765" cy="523220"/>
            <a:chOff x="609054" y="1242587"/>
            <a:chExt cx="3764765" cy="647581"/>
          </a:xfrm>
        </p:grpSpPr>
        <p:sp>
          <p:nvSpPr>
            <p:cNvPr id="41" name="文本框 6"/>
            <p:cNvSpPr txBox="1">
              <a:spLocks noChangeArrowheads="1"/>
            </p:cNvSpPr>
            <p:nvPr/>
          </p:nvSpPr>
          <p:spPr bwMode="auto">
            <a:xfrm>
              <a:off x="1258706" y="1365697"/>
              <a:ext cx="2080441" cy="419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 b="1" kern="10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zh-CN" altLang="en-US" sz="1600" b="0">
                  <a:latin typeface="MiSans Light" panose="00000400000000000000" charset="-122"/>
                  <a:cs typeface="MiSans Light" panose="00000400000000000000" charset="-122"/>
                  <a:sym typeface="MiSans Light" panose="00000400000000000000" charset="-122"/>
                </a:rPr>
                <a:t>应用场景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2187492" y="1437075"/>
              <a:ext cx="2186327" cy="195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700">
                  <a:solidFill>
                    <a:schemeClr val="bg1"/>
                  </a:solidFill>
                  <a:latin typeface="MiSans Light" panose="00000400000000000000" charset="-122"/>
                  <a:ea typeface="MiSans Light" panose="00000400000000000000" charset="-122"/>
                  <a:sym typeface="MiSans Light" panose="00000400000000000000" charset="-122"/>
                </a:rPr>
                <a:t>单击此处输入你的正文，文字是您思想的提炼</a:t>
              </a:r>
              <a:endParaRPr lang="en-US" altLang="zh-CN" sz="700">
                <a:solidFill>
                  <a:schemeClr val="bg1"/>
                </a:solidFill>
                <a:latin typeface="MiSans Light" panose="00000400000000000000" charset="-122"/>
                <a:ea typeface="MiSans Light" panose="00000400000000000000" charset="-122"/>
                <a:sym typeface="MiSans Light" panose="00000400000000000000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09054" y="1242587"/>
              <a:ext cx="1020221" cy="6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en-US" altLang="zh-CN" sz="2800">
                  <a:solidFill>
                    <a:schemeClr val="accent1"/>
                  </a:solidFill>
                  <a:latin typeface="Montserrat ExtraBold" panose="00000900000000000000" pitchFamily="2" charset="0"/>
                  <a:sym typeface="MiSans Light" panose="00000400000000000000" charset="-122"/>
                </a:rPr>
                <a:t>04.</a:t>
              </a:r>
              <a:endParaRPr lang="zh-CN" altLang="en-US" sz="2800">
                <a:solidFill>
                  <a:schemeClr val="accent1"/>
                </a:solidFill>
                <a:latin typeface="Montserrat ExtraBold" panose="00000900000000000000" pitchFamily="2" charset="0"/>
                <a:sym typeface="MiSans Light" panose="00000400000000000000" charset="-122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363755" y="2183343"/>
            <a:ext cx="3850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63755" y="2832814"/>
            <a:ext cx="3850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63755" y="3482285"/>
            <a:ext cx="3850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55600" y="4131755"/>
            <a:ext cx="38590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多边形: 形状 48"/>
          <p:cNvSpPr/>
          <p:nvPr/>
        </p:nvSpPr>
        <p:spPr>
          <a:xfrm>
            <a:off x="3893529" y="2137595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418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418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3968492" y="2137595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418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418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4043454" y="2137595"/>
            <a:ext cx="93056" cy="48642"/>
          </a:xfrm>
          <a:custGeom>
            <a:avLst/>
            <a:gdLst>
              <a:gd name="connsiteX0" fmla="*/ 0 w 109827"/>
              <a:gd name="connsiteY0" fmla="*/ 57410 h 57409"/>
              <a:gd name="connsiteX1" fmla="*/ 52418 w 109827"/>
              <a:gd name="connsiteY1" fmla="*/ 57410 h 57409"/>
              <a:gd name="connsiteX2" fmla="*/ 109827 w 109827"/>
              <a:gd name="connsiteY2" fmla="*/ 0 h 57409"/>
              <a:gd name="connsiteX3" fmla="*/ 54914 w 109827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7" h="57409">
                <a:moveTo>
                  <a:pt x="0" y="57410"/>
                </a:moveTo>
                <a:lnTo>
                  <a:pt x="52418" y="57410"/>
                </a:lnTo>
                <a:lnTo>
                  <a:pt x="109827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>
            <a:off x="4118651" y="2137595"/>
            <a:ext cx="93056" cy="48642"/>
          </a:xfrm>
          <a:custGeom>
            <a:avLst/>
            <a:gdLst>
              <a:gd name="connsiteX0" fmla="*/ 0 w 109827"/>
              <a:gd name="connsiteY0" fmla="*/ 57410 h 57409"/>
              <a:gd name="connsiteX1" fmla="*/ 52141 w 109827"/>
              <a:gd name="connsiteY1" fmla="*/ 57410 h 57409"/>
              <a:gd name="connsiteX2" fmla="*/ 109827 w 109827"/>
              <a:gd name="connsiteY2" fmla="*/ 0 h 57409"/>
              <a:gd name="connsiteX3" fmla="*/ 54636 w 109827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7" h="57409">
                <a:moveTo>
                  <a:pt x="0" y="57410"/>
                </a:moveTo>
                <a:lnTo>
                  <a:pt x="52141" y="57410"/>
                </a:lnTo>
                <a:lnTo>
                  <a:pt x="109827" y="0"/>
                </a:lnTo>
                <a:lnTo>
                  <a:pt x="54636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多边形: 形状 52"/>
          <p:cNvSpPr/>
          <p:nvPr/>
        </p:nvSpPr>
        <p:spPr>
          <a:xfrm>
            <a:off x="4193613" y="2137595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141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141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>
            <a:off x="3893529" y="2787206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418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418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任意多边形: 形状 54"/>
          <p:cNvSpPr/>
          <p:nvPr/>
        </p:nvSpPr>
        <p:spPr>
          <a:xfrm>
            <a:off x="3968492" y="2787206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418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418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6" name="任意多边形: 形状 55"/>
          <p:cNvSpPr/>
          <p:nvPr/>
        </p:nvSpPr>
        <p:spPr>
          <a:xfrm>
            <a:off x="4043454" y="2787206"/>
            <a:ext cx="93056" cy="48642"/>
          </a:xfrm>
          <a:custGeom>
            <a:avLst/>
            <a:gdLst>
              <a:gd name="connsiteX0" fmla="*/ 0 w 109827"/>
              <a:gd name="connsiteY0" fmla="*/ 57410 h 57409"/>
              <a:gd name="connsiteX1" fmla="*/ 52418 w 109827"/>
              <a:gd name="connsiteY1" fmla="*/ 57410 h 57409"/>
              <a:gd name="connsiteX2" fmla="*/ 109827 w 109827"/>
              <a:gd name="connsiteY2" fmla="*/ 0 h 57409"/>
              <a:gd name="connsiteX3" fmla="*/ 54914 w 109827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7" h="57409">
                <a:moveTo>
                  <a:pt x="0" y="57410"/>
                </a:moveTo>
                <a:lnTo>
                  <a:pt x="52418" y="57410"/>
                </a:lnTo>
                <a:lnTo>
                  <a:pt x="109827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/>
          <p:cNvSpPr/>
          <p:nvPr/>
        </p:nvSpPr>
        <p:spPr>
          <a:xfrm>
            <a:off x="4118651" y="2787206"/>
            <a:ext cx="93056" cy="48642"/>
          </a:xfrm>
          <a:custGeom>
            <a:avLst/>
            <a:gdLst>
              <a:gd name="connsiteX0" fmla="*/ 0 w 109827"/>
              <a:gd name="connsiteY0" fmla="*/ 57410 h 57409"/>
              <a:gd name="connsiteX1" fmla="*/ 52141 w 109827"/>
              <a:gd name="connsiteY1" fmla="*/ 57410 h 57409"/>
              <a:gd name="connsiteX2" fmla="*/ 109827 w 109827"/>
              <a:gd name="connsiteY2" fmla="*/ 0 h 57409"/>
              <a:gd name="connsiteX3" fmla="*/ 54636 w 109827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7" h="57409">
                <a:moveTo>
                  <a:pt x="0" y="57410"/>
                </a:moveTo>
                <a:lnTo>
                  <a:pt x="52141" y="57410"/>
                </a:lnTo>
                <a:lnTo>
                  <a:pt x="109827" y="0"/>
                </a:lnTo>
                <a:lnTo>
                  <a:pt x="54636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任意多边形: 形状 57"/>
          <p:cNvSpPr/>
          <p:nvPr/>
        </p:nvSpPr>
        <p:spPr>
          <a:xfrm>
            <a:off x="4193613" y="2787206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141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141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9" name="任意多边形: 形状 58"/>
          <p:cNvSpPr/>
          <p:nvPr/>
        </p:nvSpPr>
        <p:spPr>
          <a:xfrm>
            <a:off x="3893529" y="3437670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418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418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/>
          <p:cNvSpPr/>
          <p:nvPr/>
        </p:nvSpPr>
        <p:spPr>
          <a:xfrm>
            <a:off x="3968492" y="3437670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418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418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/>
        </p:nvSpPr>
        <p:spPr>
          <a:xfrm>
            <a:off x="4043454" y="3437670"/>
            <a:ext cx="93056" cy="48642"/>
          </a:xfrm>
          <a:custGeom>
            <a:avLst/>
            <a:gdLst>
              <a:gd name="connsiteX0" fmla="*/ 0 w 109827"/>
              <a:gd name="connsiteY0" fmla="*/ 57410 h 57409"/>
              <a:gd name="connsiteX1" fmla="*/ 52418 w 109827"/>
              <a:gd name="connsiteY1" fmla="*/ 57410 h 57409"/>
              <a:gd name="connsiteX2" fmla="*/ 109827 w 109827"/>
              <a:gd name="connsiteY2" fmla="*/ 0 h 57409"/>
              <a:gd name="connsiteX3" fmla="*/ 54914 w 109827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7" h="57409">
                <a:moveTo>
                  <a:pt x="0" y="57410"/>
                </a:moveTo>
                <a:lnTo>
                  <a:pt x="52418" y="57410"/>
                </a:lnTo>
                <a:lnTo>
                  <a:pt x="109827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2" name="任意多边形: 形状 61"/>
          <p:cNvSpPr/>
          <p:nvPr/>
        </p:nvSpPr>
        <p:spPr>
          <a:xfrm>
            <a:off x="4118651" y="3437670"/>
            <a:ext cx="93056" cy="48642"/>
          </a:xfrm>
          <a:custGeom>
            <a:avLst/>
            <a:gdLst>
              <a:gd name="connsiteX0" fmla="*/ 0 w 109827"/>
              <a:gd name="connsiteY0" fmla="*/ 57410 h 57409"/>
              <a:gd name="connsiteX1" fmla="*/ 52141 w 109827"/>
              <a:gd name="connsiteY1" fmla="*/ 57410 h 57409"/>
              <a:gd name="connsiteX2" fmla="*/ 109827 w 109827"/>
              <a:gd name="connsiteY2" fmla="*/ 0 h 57409"/>
              <a:gd name="connsiteX3" fmla="*/ 54636 w 109827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7" h="57409">
                <a:moveTo>
                  <a:pt x="0" y="57410"/>
                </a:moveTo>
                <a:lnTo>
                  <a:pt x="52141" y="57410"/>
                </a:lnTo>
                <a:lnTo>
                  <a:pt x="109827" y="0"/>
                </a:lnTo>
                <a:lnTo>
                  <a:pt x="54636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任意多边形: 形状 62"/>
          <p:cNvSpPr/>
          <p:nvPr/>
        </p:nvSpPr>
        <p:spPr>
          <a:xfrm>
            <a:off x="4193613" y="3437670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141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141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任意多边形: 形状 63"/>
          <p:cNvSpPr/>
          <p:nvPr/>
        </p:nvSpPr>
        <p:spPr>
          <a:xfrm>
            <a:off x="3893529" y="4084519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418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418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5" name="任意多边形: 形状 64"/>
          <p:cNvSpPr/>
          <p:nvPr/>
        </p:nvSpPr>
        <p:spPr>
          <a:xfrm>
            <a:off x="3968492" y="4084519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418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418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任意多边形: 形状 65"/>
          <p:cNvSpPr/>
          <p:nvPr/>
        </p:nvSpPr>
        <p:spPr>
          <a:xfrm>
            <a:off x="4043454" y="4084519"/>
            <a:ext cx="93056" cy="48642"/>
          </a:xfrm>
          <a:custGeom>
            <a:avLst/>
            <a:gdLst>
              <a:gd name="connsiteX0" fmla="*/ 0 w 109827"/>
              <a:gd name="connsiteY0" fmla="*/ 57410 h 57409"/>
              <a:gd name="connsiteX1" fmla="*/ 52418 w 109827"/>
              <a:gd name="connsiteY1" fmla="*/ 57410 h 57409"/>
              <a:gd name="connsiteX2" fmla="*/ 109827 w 109827"/>
              <a:gd name="connsiteY2" fmla="*/ 0 h 57409"/>
              <a:gd name="connsiteX3" fmla="*/ 54914 w 109827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7" h="57409">
                <a:moveTo>
                  <a:pt x="0" y="57410"/>
                </a:moveTo>
                <a:lnTo>
                  <a:pt x="52418" y="57410"/>
                </a:lnTo>
                <a:lnTo>
                  <a:pt x="109827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/>
          <p:cNvSpPr/>
          <p:nvPr/>
        </p:nvSpPr>
        <p:spPr>
          <a:xfrm>
            <a:off x="4118651" y="4084519"/>
            <a:ext cx="93056" cy="48642"/>
          </a:xfrm>
          <a:custGeom>
            <a:avLst/>
            <a:gdLst>
              <a:gd name="connsiteX0" fmla="*/ 0 w 109827"/>
              <a:gd name="connsiteY0" fmla="*/ 57410 h 57409"/>
              <a:gd name="connsiteX1" fmla="*/ 52141 w 109827"/>
              <a:gd name="connsiteY1" fmla="*/ 57410 h 57409"/>
              <a:gd name="connsiteX2" fmla="*/ 109827 w 109827"/>
              <a:gd name="connsiteY2" fmla="*/ 0 h 57409"/>
              <a:gd name="connsiteX3" fmla="*/ 54636 w 109827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7" h="57409">
                <a:moveTo>
                  <a:pt x="0" y="57410"/>
                </a:moveTo>
                <a:lnTo>
                  <a:pt x="52141" y="57410"/>
                </a:lnTo>
                <a:lnTo>
                  <a:pt x="109827" y="0"/>
                </a:lnTo>
                <a:lnTo>
                  <a:pt x="54636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8" name="任意多边形: 形状 67"/>
          <p:cNvSpPr/>
          <p:nvPr/>
        </p:nvSpPr>
        <p:spPr>
          <a:xfrm>
            <a:off x="4193613" y="4084519"/>
            <a:ext cx="93057" cy="48642"/>
          </a:xfrm>
          <a:custGeom>
            <a:avLst/>
            <a:gdLst>
              <a:gd name="connsiteX0" fmla="*/ 0 w 109828"/>
              <a:gd name="connsiteY0" fmla="*/ 57410 h 57409"/>
              <a:gd name="connsiteX1" fmla="*/ 52141 w 109828"/>
              <a:gd name="connsiteY1" fmla="*/ 57410 h 57409"/>
              <a:gd name="connsiteX2" fmla="*/ 109828 w 109828"/>
              <a:gd name="connsiteY2" fmla="*/ 0 h 57409"/>
              <a:gd name="connsiteX3" fmla="*/ 54914 w 109828"/>
              <a:gd name="connsiteY3" fmla="*/ 0 h 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28" h="57409">
                <a:moveTo>
                  <a:pt x="0" y="57410"/>
                </a:moveTo>
                <a:lnTo>
                  <a:pt x="52141" y="57410"/>
                </a:lnTo>
                <a:lnTo>
                  <a:pt x="109828" y="0"/>
                </a:lnTo>
                <a:lnTo>
                  <a:pt x="54914" y="0"/>
                </a:lnTo>
                <a:close/>
              </a:path>
            </a:pathLst>
          </a:custGeom>
          <a:solidFill>
            <a:schemeClr val="accent1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1" name="矩形 70"/>
          <p:cNvSpPr/>
          <p:nvPr/>
        </p:nvSpPr>
        <p:spPr bwMode="auto">
          <a:xfrm>
            <a:off x="1349752" y="770762"/>
            <a:ext cx="3334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+mj-ea"/>
                <a:ea typeface="+mj-ea"/>
                <a:sym typeface="MiSans Light" panose="00000400000000000000" charset="-122"/>
              </a:rPr>
              <a:t>CONTENTS</a:t>
            </a:r>
            <a:endParaRPr lang="zh-CN" altLang="en-US" sz="4000">
              <a:solidFill>
                <a:schemeClr val="bg1"/>
              </a:solidFill>
              <a:latin typeface="+mj-ea"/>
              <a:ea typeface="+mj-ea"/>
              <a:sym typeface="MiSans Light" panose="00000400000000000000" charset="-122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189183" y="736600"/>
            <a:ext cx="1641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目录</a:t>
            </a:r>
          </a:p>
        </p:txBody>
      </p:sp>
      <p:sp>
        <p:nvSpPr>
          <p:cNvPr id="2" name="任意多边形: 形状 1"/>
          <p:cNvSpPr/>
          <p:nvPr/>
        </p:nvSpPr>
        <p:spPr>
          <a:xfrm>
            <a:off x="5316003" y="0"/>
            <a:ext cx="3827997" cy="4034590"/>
          </a:xfrm>
          <a:custGeom>
            <a:avLst/>
            <a:gdLst>
              <a:gd name="connsiteX0" fmla="*/ 1002982 w 3827997"/>
              <a:gd name="connsiteY0" fmla="*/ 0 h 4034590"/>
              <a:gd name="connsiteX1" fmla="*/ 3384535 w 3827997"/>
              <a:gd name="connsiteY1" fmla="*/ 0 h 4034590"/>
              <a:gd name="connsiteX2" fmla="*/ 3420309 w 3827997"/>
              <a:gd name="connsiteY2" fmla="*/ 21734 h 4034590"/>
              <a:gd name="connsiteX3" fmla="*/ 3817617 w 3827997"/>
              <a:gd name="connsiteY3" fmla="*/ 365799 h 4034590"/>
              <a:gd name="connsiteX4" fmla="*/ 3827997 w 3827997"/>
              <a:gd name="connsiteY4" fmla="*/ 378688 h 4034590"/>
              <a:gd name="connsiteX5" fmla="*/ 3827997 w 3827997"/>
              <a:gd name="connsiteY5" fmla="*/ 3300711 h 4034590"/>
              <a:gd name="connsiteX6" fmla="*/ 3744979 w 3827997"/>
              <a:gd name="connsiteY6" fmla="*/ 3392053 h 4034590"/>
              <a:gd name="connsiteX7" fmla="*/ 2193758 w 3827997"/>
              <a:gd name="connsiteY7" fmla="*/ 4034590 h 4034590"/>
              <a:gd name="connsiteX8" fmla="*/ 0 w 3827997"/>
              <a:gd name="connsiteY8" fmla="*/ 1840832 h 4034590"/>
              <a:gd name="connsiteX9" fmla="*/ 967207 w 3827997"/>
              <a:gd name="connsiteY9" fmla="*/ 21734 h 40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27997" h="4034590">
                <a:moveTo>
                  <a:pt x="1002982" y="0"/>
                </a:moveTo>
                <a:lnTo>
                  <a:pt x="3384535" y="0"/>
                </a:lnTo>
                <a:lnTo>
                  <a:pt x="3420309" y="21734"/>
                </a:lnTo>
                <a:cubicBezTo>
                  <a:pt x="3566195" y="120293"/>
                  <a:pt x="3699588" y="235938"/>
                  <a:pt x="3817617" y="365799"/>
                </a:cubicBezTo>
                <a:lnTo>
                  <a:pt x="3827997" y="378688"/>
                </a:lnTo>
                <a:lnTo>
                  <a:pt x="3827997" y="3300711"/>
                </a:lnTo>
                <a:lnTo>
                  <a:pt x="3744979" y="3392053"/>
                </a:lnTo>
                <a:cubicBezTo>
                  <a:pt x="3347987" y="3789045"/>
                  <a:pt x="2799548" y="4034590"/>
                  <a:pt x="2193758" y="4034590"/>
                </a:cubicBezTo>
                <a:cubicBezTo>
                  <a:pt x="982179" y="4034590"/>
                  <a:pt x="0" y="3052411"/>
                  <a:pt x="0" y="1840832"/>
                </a:cubicBezTo>
                <a:cubicBezTo>
                  <a:pt x="0" y="1083595"/>
                  <a:pt x="383664" y="415968"/>
                  <a:pt x="967207" y="21734"/>
                </a:cubicBezTo>
                <a:close/>
              </a:path>
            </a:pathLst>
          </a:custGeom>
          <a:solidFill>
            <a:srgbClr val="F2D7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 bwMode="auto">
          <a:xfrm>
            <a:off x="7212882" y="2175135"/>
            <a:ext cx="1562818" cy="79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rgbClr val="1D1C21"/>
                </a:solidFill>
                <a:latin typeface="+mj-ea"/>
                <a:ea typeface="+mj-ea"/>
                <a:sym typeface="MiSans Light" panose="00000400000000000000" charset="-122"/>
              </a:rPr>
              <a:t>经典方形设计</a:t>
            </a:r>
            <a:endParaRPr lang="en-US" altLang="zh-CN" sz="1050">
              <a:solidFill>
                <a:srgbClr val="1D1C21"/>
              </a:solidFill>
              <a:latin typeface="+mj-ea"/>
              <a:ea typeface="+mj-ea"/>
              <a:sym typeface="MiSans Light" panose="0000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1D1C21"/>
                </a:solidFill>
                <a:latin typeface="+mj-ea"/>
                <a:ea typeface="+mj-ea"/>
                <a:sym typeface="MiSans Light" panose="00000400000000000000" charset="-122"/>
              </a:rPr>
              <a:t>14</a:t>
            </a:r>
            <a:r>
              <a:rPr lang="zh-CN" altLang="en-US" sz="1050">
                <a:solidFill>
                  <a:srgbClr val="1D1C21"/>
                </a:solidFill>
                <a:latin typeface="+mj-ea"/>
                <a:ea typeface="+mj-ea"/>
                <a:sym typeface="MiSans Light" panose="00000400000000000000" charset="-122"/>
              </a:rPr>
              <a:t>天超长续航</a:t>
            </a:r>
            <a:endParaRPr lang="en-US" altLang="zh-CN" sz="1050">
              <a:solidFill>
                <a:srgbClr val="1D1C21"/>
              </a:solidFill>
              <a:latin typeface="+mj-ea"/>
              <a:ea typeface="+mj-ea"/>
              <a:sym typeface="MiSans Light" panose="0000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rgbClr val="1D1C21"/>
                </a:solidFill>
                <a:latin typeface="+mj-ea"/>
                <a:ea typeface="+mj-ea"/>
                <a:sym typeface="MiSans Light" panose="00000400000000000000" charset="-122"/>
              </a:rPr>
              <a:t>女性健康管理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8775700" y="1133404"/>
            <a:ext cx="0" cy="2172504"/>
          </a:xfrm>
          <a:prstGeom prst="line">
            <a:avLst/>
          </a:prstGeom>
          <a:ln w="3175">
            <a:solidFill>
              <a:srgbClr val="1D1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 bwMode="auto">
          <a:xfrm rot="5400000">
            <a:off x="7844860" y="3924328"/>
            <a:ext cx="1861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>
                <a:solidFill>
                  <a:schemeClr val="bg1"/>
                </a:solidFill>
                <a:latin typeface="+mj-lt"/>
                <a:sym typeface="MiSans Light" panose="00000400000000000000" charset="-122"/>
              </a:rPr>
              <a:t>FASHION SMARTWATCH</a:t>
            </a:r>
            <a:endParaRPr lang="zh-CN" altLang="en-US" sz="900">
              <a:solidFill>
                <a:schemeClr val="bg1"/>
              </a:solidFill>
              <a:latin typeface="+mj-lt"/>
              <a:sym typeface="MiSans Light" panose="000004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733060" y="736600"/>
            <a:ext cx="85281" cy="85281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8733060" y="870665"/>
            <a:ext cx="85281" cy="852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8733060" y="1004730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 bwMode="auto">
          <a:xfrm>
            <a:off x="1036644" y="4700056"/>
            <a:ext cx="361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时尚智能手表 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为女性精心设计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67570" y="4853944"/>
            <a:ext cx="6386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手表的卡通人物&#10;&#10;描述已自动生成">
            <a:extLst>
              <a:ext uri="{FF2B5EF4-FFF2-40B4-BE49-F238E27FC236}">
                <a16:creationId xmlns:a16="http://schemas.microsoft.com/office/drawing/2014/main" id="{1DB17511-933A-CB99-6735-A84CDF21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779" y="935835"/>
            <a:ext cx="3378439" cy="3378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0" y="823892"/>
            <a:ext cx="2797073" cy="3495716"/>
          </a:xfrm>
          <a:custGeom>
            <a:avLst/>
            <a:gdLst>
              <a:gd name="connsiteX0" fmla="*/ 1049215 w 2797073"/>
              <a:gd name="connsiteY0" fmla="*/ 0 h 3495716"/>
              <a:gd name="connsiteX1" fmla="*/ 2797073 w 2797073"/>
              <a:gd name="connsiteY1" fmla="*/ 1747858 h 3495716"/>
              <a:gd name="connsiteX2" fmla="*/ 1049215 w 2797073"/>
              <a:gd name="connsiteY2" fmla="*/ 3495716 h 3495716"/>
              <a:gd name="connsiteX3" fmla="*/ 71971 w 2797073"/>
              <a:gd name="connsiteY3" fmla="*/ 3197209 h 3495716"/>
              <a:gd name="connsiteX4" fmla="*/ 0 w 2797073"/>
              <a:gd name="connsiteY4" fmla="*/ 3143390 h 3495716"/>
              <a:gd name="connsiteX5" fmla="*/ 0 w 2797073"/>
              <a:gd name="connsiteY5" fmla="*/ 352326 h 3495716"/>
              <a:gd name="connsiteX6" fmla="*/ 71971 w 2797073"/>
              <a:gd name="connsiteY6" fmla="*/ 298507 h 3495716"/>
              <a:gd name="connsiteX7" fmla="*/ 1049215 w 2797073"/>
              <a:gd name="connsiteY7" fmla="*/ 0 h 349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7073" h="3495716">
                <a:moveTo>
                  <a:pt x="1049215" y="0"/>
                </a:moveTo>
                <a:cubicBezTo>
                  <a:pt x="2014530" y="0"/>
                  <a:pt x="2797073" y="782543"/>
                  <a:pt x="2797073" y="1747858"/>
                </a:cubicBezTo>
                <a:cubicBezTo>
                  <a:pt x="2797073" y="2713173"/>
                  <a:pt x="2014530" y="3495716"/>
                  <a:pt x="1049215" y="3495716"/>
                </a:cubicBezTo>
                <a:cubicBezTo>
                  <a:pt x="687222" y="3495716"/>
                  <a:pt x="350931" y="3385671"/>
                  <a:pt x="71971" y="3197209"/>
                </a:cubicBezTo>
                <a:lnTo>
                  <a:pt x="0" y="3143390"/>
                </a:lnTo>
                <a:lnTo>
                  <a:pt x="0" y="352326"/>
                </a:lnTo>
                <a:lnTo>
                  <a:pt x="71971" y="298507"/>
                </a:lnTo>
                <a:cubicBezTo>
                  <a:pt x="350931" y="110045"/>
                  <a:pt x="687222" y="0"/>
                  <a:pt x="104921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5220" y="315361"/>
            <a:ext cx="3040407" cy="261248"/>
            <a:chOff x="132403" y="157665"/>
            <a:chExt cx="3040407" cy="261248"/>
          </a:xfrm>
        </p:grpSpPr>
        <p:sp>
          <p:nvSpPr>
            <p:cNvPr id="12" name="文本框 11"/>
            <p:cNvSpPr txBox="1"/>
            <p:nvPr/>
          </p:nvSpPr>
          <p:spPr>
            <a:xfrm>
              <a:off x="132403" y="157665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YOUR LOGO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0917" y="164997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金山办公软件有限公司</a:t>
              </a:r>
              <a:endParaRPr lang="en-US" altLang="zh-CN" sz="1050" spc="0">
                <a:solidFill>
                  <a:schemeClr val="bg1"/>
                </a:solidFill>
                <a:effectLst/>
                <a:sym typeface="MiSans Light" panose="00000400000000000000" charset="-122"/>
              </a:endParaRPr>
            </a:p>
          </p:txBody>
        </p:sp>
      </p:grpSp>
      <p:sp>
        <p:nvSpPr>
          <p:cNvPr id="28" name="矩形 27"/>
          <p:cNvSpPr/>
          <p:nvPr/>
        </p:nvSpPr>
        <p:spPr bwMode="auto">
          <a:xfrm>
            <a:off x="1036644" y="4564390"/>
            <a:ext cx="361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时尚智能手表 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为女性精心设计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67570" y="4718278"/>
            <a:ext cx="6386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733060" y="736600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33060" y="870665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733060" y="1004730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8775700" y="1133404"/>
            <a:ext cx="0" cy="217250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 bwMode="auto">
          <a:xfrm rot="5400000">
            <a:off x="7844860" y="3924328"/>
            <a:ext cx="1861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>
                <a:solidFill>
                  <a:schemeClr val="bg1"/>
                </a:solidFill>
                <a:latin typeface="+mj-lt"/>
                <a:sym typeface="MiSans Light" panose="00000400000000000000" charset="-122"/>
              </a:rPr>
              <a:t>FASHION SMARTWATCH</a:t>
            </a:r>
            <a:endParaRPr lang="zh-CN" altLang="en-US" sz="900">
              <a:solidFill>
                <a:schemeClr val="bg1"/>
              </a:solidFill>
              <a:latin typeface="+mj-lt"/>
              <a:sym typeface="MiSans Light" panose="00000400000000000000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924062" y="1802309"/>
            <a:ext cx="2808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产品概述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07367" y="1397556"/>
            <a:ext cx="2007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algn="ctr"/>
            <a:r>
              <a:rPr lang="en-US" altLang="zh-CN" sz="8800">
                <a:solidFill>
                  <a:schemeClr val="accent1"/>
                </a:solidFill>
                <a:latin typeface="Montserrat ExtraBold" panose="00000900000000000000" pitchFamily="2" charset="0"/>
                <a:sym typeface="MiSans Light" panose="00000400000000000000" charset="-122"/>
              </a:rPr>
              <a:t>01.</a:t>
            </a:r>
            <a:endParaRPr lang="zh-CN" altLang="en-US" sz="8800">
              <a:solidFill>
                <a:schemeClr val="accent1"/>
              </a:solidFill>
              <a:latin typeface="Montserrat ExtraBold" panose="00000900000000000000" pitchFamily="2" charset="0"/>
              <a:sym typeface="MiSans Light" panose="000004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061" y="3820061"/>
            <a:ext cx="4706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3200">
                <a:ln w="3175">
                  <a:solidFill>
                    <a:srgbClr val="CFBDBA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/>
              <a:t>PRODUCT OVERVIEW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86448" y="2734739"/>
            <a:ext cx="4389337" cy="436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900">
                <a:solidFill>
                  <a:schemeClr val="bg1"/>
                </a:solidFill>
                <a:latin typeface="MiSans Light" panose="00000400000000000000" charset="-122"/>
                <a:sym typeface="MiSans Light" panose="00000400000000000000" charset="-122"/>
              </a:rPr>
              <a:t>单击此处输入你的正文，文字是您思想的提炼，为了最终演示发布的良好效果，请尽量言简意赅的阐述观点；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086448" y="3517950"/>
            <a:ext cx="1569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altLang="zh-CN" sz="1200">
                <a:solidFill>
                  <a:schemeClr val="accent1"/>
                </a:solidFill>
              </a:rPr>
              <a:t>PART ONE</a:t>
            </a:r>
            <a:endParaRPr lang="zh-CN" altLang="en-US" sz="1200">
              <a:solidFill>
                <a:schemeClr val="accent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150575" y="3656449"/>
            <a:ext cx="1203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 rot="5400000">
            <a:off x="-816535" y="2307324"/>
            <a:ext cx="2608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4000">
                <a:ln>
                  <a:solidFill>
                    <a:srgbClr val="CFBDBA"/>
                  </a:solidFill>
                </a:ln>
                <a:noFill/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3200">
                <a:ln w="3175">
                  <a:solidFill>
                    <a:srgbClr val="1D1C21"/>
                  </a:solidFill>
                </a:ln>
                <a:latin typeface="Montserrat Black" panose="00000A00000000000000" pitchFamily="2" charset="0"/>
              </a:rPr>
              <a:t>PART ONE</a:t>
            </a:r>
          </a:p>
        </p:txBody>
      </p:sp>
      <p:pic>
        <p:nvPicPr>
          <p:cNvPr id="3" name="图片 2" descr="手表的卡通人物&#10;&#10;描述已自动生成">
            <a:extLst>
              <a:ext uri="{FF2B5EF4-FFF2-40B4-BE49-F238E27FC236}">
                <a16:creationId xmlns:a16="http://schemas.microsoft.com/office/drawing/2014/main" id="{72CC3523-34F2-5163-C98F-84DF0854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7" y="1073503"/>
            <a:ext cx="2996494" cy="2996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>
            <a:off x="6601878" y="1"/>
            <a:ext cx="2540605" cy="5143500"/>
          </a:xfrm>
          <a:custGeom>
            <a:avLst/>
            <a:gdLst>
              <a:gd name="connsiteX0" fmla="*/ 1221299 w 2540605"/>
              <a:gd name="connsiteY0" fmla="*/ 0 h 5143500"/>
              <a:gd name="connsiteX1" fmla="*/ 2540605 w 2540605"/>
              <a:gd name="connsiteY1" fmla="*/ 0 h 5143500"/>
              <a:gd name="connsiteX2" fmla="*/ 2540605 w 2540605"/>
              <a:gd name="connsiteY2" fmla="*/ 5143500 h 5143500"/>
              <a:gd name="connsiteX3" fmla="*/ 1196429 w 2540605"/>
              <a:gd name="connsiteY3" fmla="*/ 5143500 h 5143500"/>
              <a:gd name="connsiteX4" fmla="*/ 978824 w 2540605"/>
              <a:gd name="connsiteY4" fmla="*/ 4945728 h 5143500"/>
              <a:gd name="connsiteX5" fmla="*/ 0 w 2540605"/>
              <a:gd name="connsiteY5" fmla="*/ 2582637 h 5143500"/>
              <a:gd name="connsiteX6" fmla="*/ 1216147 w 2540605"/>
              <a:gd name="connsiteY6" fmla="*/ 3853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605" h="5143500">
                <a:moveTo>
                  <a:pt x="1221299" y="0"/>
                </a:moveTo>
                <a:lnTo>
                  <a:pt x="2540605" y="0"/>
                </a:lnTo>
                <a:lnTo>
                  <a:pt x="2540605" y="5143500"/>
                </a:lnTo>
                <a:lnTo>
                  <a:pt x="1196429" y="5143500"/>
                </a:lnTo>
                <a:lnTo>
                  <a:pt x="978824" y="4945728"/>
                </a:lnTo>
                <a:cubicBezTo>
                  <a:pt x="374057" y="4340961"/>
                  <a:pt x="0" y="3505482"/>
                  <a:pt x="0" y="2582637"/>
                </a:cubicBezTo>
                <a:cubicBezTo>
                  <a:pt x="0" y="1544437"/>
                  <a:pt x="473416" y="616809"/>
                  <a:pt x="1216147" y="38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733060" y="255957"/>
            <a:ext cx="85281" cy="85281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733060" y="390022"/>
            <a:ext cx="85281" cy="852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733060" y="524087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197326" y="151825"/>
            <a:ext cx="197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产品概述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4731" y="244158"/>
            <a:ext cx="418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PRODUCT OVERVIEW</a:t>
            </a:r>
            <a:endParaRPr lang="zh-CN" altLang="en-US" sz="1600">
              <a:ln w="6350"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 rot="5400000">
            <a:off x="6639558" y="2098402"/>
            <a:ext cx="3071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pPr algn="ctr"/>
            <a:r>
              <a:rPr lang="en-US" altLang="zh-CN" sz="3600">
                <a:ln w="6350">
                  <a:solidFill>
                    <a:srgbClr val="17161F"/>
                  </a:solidFill>
                </a:ln>
              </a:rPr>
              <a:t>PRODUCT OVERVIEW</a:t>
            </a:r>
            <a:endParaRPr lang="zh-CN" altLang="en-US" sz="3600">
              <a:ln w="6350">
                <a:solidFill>
                  <a:srgbClr val="17161F"/>
                </a:solidFill>
              </a:ln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5600" y="2400695"/>
            <a:ext cx="3683000" cy="10356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/>
              <a:t>单击此处输入你的正文，文字是您思想的提炼，为了最终演示发布的良好效果，请尽量言简意赅的阐述观点；单击此处输入你的正文，文字是您思想的提炼，为了最终演示发布的良好效果，请尽量言简意赅的阐述观点；</a:t>
            </a:r>
          </a:p>
        </p:txBody>
      </p:sp>
      <p:sp>
        <p:nvSpPr>
          <p:cNvPr id="17" name="矩形 16"/>
          <p:cNvSpPr/>
          <p:nvPr/>
        </p:nvSpPr>
        <p:spPr>
          <a:xfrm>
            <a:off x="314191" y="1784197"/>
            <a:ext cx="429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latin typeface="+mj-lt"/>
                <a:ea typeface="+mj-ea"/>
                <a:sym typeface="+mn-lt"/>
              </a:rPr>
              <a:t>“</a:t>
            </a:r>
            <a:r>
              <a:rPr lang="zh-CN" altLang="en-US" sz="2400">
                <a:solidFill>
                  <a:schemeClr val="accent1"/>
                </a:solidFill>
                <a:latin typeface="+mj-lt"/>
                <a:ea typeface="+mj-ea"/>
                <a:sym typeface="+mn-lt"/>
              </a:rPr>
              <a:t>腕” 般灵巧</a:t>
            </a:r>
            <a:r>
              <a:rPr lang="en-US" altLang="zh-CN" sz="2400">
                <a:solidFill>
                  <a:schemeClr val="accent1"/>
                </a:solidFill>
                <a:latin typeface="+mj-lt"/>
                <a:ea typeface="+mj-ea"/>
                <a:sym typeface="+mn-lt"/>
              </a:rPr>
              <a:t>  </a:t>
            </a:r>
            <a:r>
              <a:rPr lang="zh-CN" altLang="en-US" sz="2400">
                <a:solidFill>
                  <a:schemeClr val="accent1"/>
                </a:solidFill>
                <a:latin typeface="+mj-lt"/>
                <a:ea typeface="+mj-ea"/>
                <a:sym typeface="+mn-lt"/>
              </a:rPr>
              <a:t>独具匠心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55600" y="3733800"/>
            <a:ext cx="3998686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手表的卡通人物&#10;&#10;描述已自动生成">
            <a:extLst>
              <a:ext uri="{FF2B5EF4-FFF2-40B4-BE49-F238E27FC236}">
                <a16:creationId xmlns:a16="http://schemas.microsoft.com/office/drawing/2014/main" id="{5CCE6B88-EE73-9D2D-9C04-091D810B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41" y="908956"/>
            <a:ext cx="3378439" cy="3378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197326" y="151825"/>
            <a:ext cx="197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产品概述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4731" y="244158"/>
            <a:ext cx="418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PRODUCT OVERVIEW</a:t>
            </a:r>
            <a:endParaRPr lang="zh-CN" altLang="en-US" sz="1600">
              <a:ln w="6350"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733060" y="255957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733060" y="390022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733060" y="524087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597315" y="1459071"/>
            <a:ext cx="1563206" cy="1563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167137" y="3022277"/>
            <a:ext cx="1563206" cy="1563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375955" y="1495189"/>
            <a:ext cx="4535112" cy="1285403"/>
          </a:xfrm>
          <a:prstGeom prst="roundRect">
            <a:avLst>
              <a:gd name="adj" fmla="val 55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2851599" y="1718017"/>
            <a:ext cx="1091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17161F"/>
                </a:solidFill>
                <a:latin typeface="+mj-ea"/>
                <a:ea typeface="+mj-ea"/>
                <a:sym typeface="MiSans Light" panose="00000400000000000000" charset="-122"/>
              </a:rPr>
              <a:t>珊瑚粉</a:t>
            </a:r>
          </a:p>
        </p:txBody>
      </p:sp>
      <p:sp>
        <p:nvSpPr>
          <p:cNvPr id="6" name="椭圆 5"/>
          <p:cNvSpPr/>
          <p:nvPr/>
        </p:nvSpPr>
        <p:spPr>
          <a:xfrm>
            <a:off x="2538450" y="1790966"/>
            <a:ext cx="254211" cy="254211"/>
          </a:xfrm>
          <a:prstGeom prst="ellipse">
            <a:avLst/>
          </a:prstGeom>
          <a:solidFill>
            <a:srgbClr val="CCA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8377" y="3653053"/>
            <a:ext cx="4582689" cy="7932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/>
              <a:t>单击此处输入你的正文，文字是您思想的提炼，为了最终演示发布的良好效果，请尽量言简意赅的阐述观点；单击此处输入你的正文，文字是您思想的提炼，为了最终演示发布的良好效果</a:t>
            </a:r>
          </a:p>
        </p:txBody>
      </p:sp>
      <p:sp>
        <p:nvSpPr>
          <p:cNvPr id="16" name="矩形 15"/>
          <p:cNvSpPr/>
          <p:nvPr/>
        </p:nvSpPr>
        <p:spPr>
          <a:xfrm>
            <a:off x="328377" y="3076369"/>
            <a:ext cx="429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+mj-lt"/>
                <a:ea typeface="+mj-ea"/>
                <a:sym typeface="+mn-lt"/>
              </a:rPr>
              <a:t>优雅配色 更配你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433539" y="2171591"/>
            <a:ext cx="2477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1600">
                <a:ln w="6350">
                  <a:noFill/>
                </a:ln>
                <a:solidFill>
                  <a:srgbClr val="CCA0A5"/>
                </a:solidFill>
              </a:rPr>
              <a:t>CORAL PINK</a:t>
            </a:r>
            <a:endParaRPr lang="zh-CN" altLang="en-US" sz="1600">
              <a:ln w="6350">
                <a:noFill/>
              </a:ln>
              <a:solidFill>
                <a:srgbClr val="CCA0A5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95667" y="3286716"/>
            <a:ext cx="1367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+mj-lt"/>
                <a:ea typeface="+mj-ea"/>
                <a:sym typeface="+mn-lt"/>
              </a:rPr>
              <a:t>柔软氟橡胶</a:t>
            </a:r>
            <a:endParaRPr lang="en-US" altLang="zh-CN" sz="1400">
              <a:solidFill>
                <a:schemeClr val="accent1"/>
              </a:solidFill>
              <a:latin typeface="+mj-lt"/>
              <a:ea typeface="+mj-ea"/>
              <a:sym typeface="+mn-lt"/>
            </a:endParaRPr>
          </a:p>
          <a:p>
            <a:r>
              <a:rPr lang="zh-CN" altLang="en-US" sz="1400">
                <a:solidFill>
                  <a:schemeClr val="accent1"/>
                </a:solidFill>
                <a:latin typeface="+mj-lt"/>
                <a:ea typeface="+mj-ea"/>
                <a:sym typeface="+mn-lt"/>
              </a:rPr>
              <a:t>舒适亲肤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495667" y="3770359"/>
            <a:ext cx="1563207" cy="6931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 sz="900"/>
              <a:t>单击此处输入你的正文，文字是您思想的提炼，为了最终演示发布的良好效果</a:t>
            </a:r>
          </a:p>
        </p:txBody>
      </p:sp>
      <p:sp>
        <p:nvSpPr>
          <p:cNvPr id="49" name="矩形 48"/>
          <p:cNvSpPr/>
          <p:nvPr/>
        </p:nvSpPr>
        <p:spPr>
          <a:xfrm>
            <a:off x="7252323" y="1495189"/>
            <a:ext cx="1367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/>
                </a:solidFill>
                <a:latin typeface="+mj-lt"/>
                <a:ea typeface="+mj-ea"/>
                <a:sym typeface="+mn-lt"/>
              </a:rPr>
              <a:t>不锈钢表扣</a:t>
            </a:r>
            <a:endParaRPr lang="en-US" altLang="zh-CN" sz="1400">
              <a:solidFill>
                <a:schemeClr val="accent1"/>
              </a:solidFill>
              <a:latin typeface="+mj-lt"/>
              <a:ea typeface="+mj-ea"/>
              <a:sym typeface="+mn-lt"/>
            </a:endParaRPr>
          </a:p>
          <a:p>
            <a:r>
              <a:rPr lang="zh-CN" altLang="en-US" sz="1400">
                <a:solidFill>
                  <a:schemeClr val="accent1"/>
                </a:solidFill>
                <a:latin typeface="+mj-lt"/>
                <a:ea typeface="+mj-ea"/>
                <a:sym typeface="+mn-lt"/>
              </a:rPr>
              <a:t>精致耐用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7252417" y="2042969"/>
            <a:ext cx="1563207" cy="6931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r>
              <a:rPr lang="zh-CN" altLang="en-US" sz="900"/>
              <a:t>单击此处输入你的正文，文字是您思想的提炼，为了最终演示发布的良好效果</a:t>
            </a:r>
          </a:p>
        </p:txBody>
      </p:sp>
      <p:pic>
        <p:nvPicPr>
          <p:cNvPr id="5" name="图片 4" descr="手表的卡通人物&#10;&#10;描述已自动生成">
            <a:extLst>
              <a:ext uri="{FF2B5EF4-FFF2-40B4-BE49-F238E27FC236}">
                <a16:creationId xmlns:a16="http://schemas.microsoft.com/office/drawing/2014/main" id="{A0464568-B3A0-18AA-03CC-29A03AF5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5057">
            <a:off x="408860" y="966139"/>
            <a:ext cx="1937151" cy="1937151"/>
          </a:xfrm>
          <a:prstGeom prst="rect">
            <a:avLst/>
          </a:prstGeom>
        </p:spPr>
      </p:pic>
      <p:pic>
        <p:nvPicPr>
          <p:cNvPr id="10" name="图片 9" descr="手表的卡通人物&#10;&#10;描述已自动生成">
            <a:extLst>
              <a:ext uri="{FF2B5EF4-FFF2-40B4-BE49-F238E27FC236}">
                <a16:creationId xmlns:a16="http://schemas.microsoft.com/office/drawing/2014/main" id="{5755F678-072E-A6C8-50A3-7B1E61BE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19" t="25607" r="2720" b="28955"/>
          <a:stretch/>
        </p:blipFill>
        <p:spPr>
          <a:xfrm>
            <a:off x="5774436" y="1459071"/>
            <a:ext cx="1299125" cy="1563206"/>
          </a:xfrm>
          <a:prstGeom prst="rect">
            <a:avLst/>
          </a:prstGeom>
        </p:spPr>
      </p:pic>
      <p:pic>
        <p:nvPicPr>
          <p:cNvPr id="11" name="图片 10" descr="手表的卡通人物&#10;&#10;描述已自动生成">
            <a:extLst>
              <a:ext uri="{FF2B5EF4-FFF2-40B4-BE49-F238E27FC236}">
                <a16:creationId xmlns:a16="http://schemas.microsoft.com/office/drawing/2014/main" id="{13A048EC-020D-7A39-D100-4BAD02B6E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52" t="65939" r="11101" b="3414"/>
          <a:stretch/>
        </p:blipFill>
        <p:spPr>
          <a:xfrm>
            <a:off x="7167137" y="3022277"/>
            <a:ext cx="1563206" cy="1563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94307" y="1067501"/>
            <a:ext cx="7147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pPr algn="ctr"/>
            <a:r>
              <a:rPr lang="en-US" altLang="zh-CN" sz="4400">
                <a:ln w="6350">
                  <a:noFill/>
                </a:ln>
                <a:solidFill>
                  <a:schemeClr val="accent1"/>
                </a:solidFill>
              </a:rPr>
              <a:t>CLASSIC SQUARE</a:t>
            </a:r>
            <a:endParaRPr lang="zh-CN" altLang="en-US" sz="4400">
              <a:ln w="6350"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97326" y="151825"/>
            <a:ext cx="197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产品概述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4731" y="244158"/>
            <a:ext cx="418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PRODUCT OVERVIEW</a:t>
            </a:r>
            <a:endParaRPr lang="zh-CN" altLang="en-US" sz="1600">
              <a:ln w="6350"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07072" y="2060647"/>
            <a:ext cx="672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accent1"/>
                </a:solidFill>
                <a:latin typeface="+mj-lt"/>
                <a:ea typeface="+mj-ea"/>
                <a:sym typeface="+mn-lt"/>
              </a:rPr>
              <a:t>经典方形             方得你心</a:t>
            </a:r>
          </a:p>
        </p:txBody>
      </p:sp>
      <p:sp>
        <p:nvSpPr>
          <p:cNvPr id="27" name="矩形 26"/>
          <p:cNvSpPr/>
          <p:nvPr/>
        </p:nvSpPr>
        <p:spPr>
          <a:xfrm>
            <a:off x="8733060" y="255957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733060" y="390022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733060" y="524087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70767" y="3248903"/>
            <a:ext cx="7394878" cy="1307843"/>
            <a:chOff x="940959" y="3390977"/>
            <a:chExt cx="7394878" cy="1307843"/>
          </a:xfrm>
        </p:grpSpPr>
        <p:grpSp>
          <p:nvGrpSpPr>
            <p:cNvPr id="54" name="组合 53"/>
            <p:cNvGrpSpPr/>
            <p:nvPr/>
          </p:nvGrpSpPr>
          <p:grpSpPr>
            <a:xfrm>
              <a:off x="940959" y="3390977"/>
              <a:ext cx="2913939" cy="1307843"/>
              <a:chOff x="940959" y="3390977"/>
              <a:chExt cx="2913939" cy="1307843"/>
            </a:xfrm>
          </p:grpSpPr>
          <p:sp>
            <p:nvSpPr>
              <p:cNvPr id="49" name="矩形: 圆角 48"/>
              <p:cNvSpPr/>
              <p:nvPr/>
            </p:nvSpPr>
            <p:spPr>
              <a:xfrm>
                <a:off x="940959" y="3390977"/>
                <a:ext cx="2913939" cy="1307843"/>
              </a:xfrm>
              <a:prstGeom prst="roundRect">
                <a:avLst>
                  <a:gd name="adj" fmla="val 10119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1119211" y="3621685"/>
                <a:ext cx="2511830" cy="850920"/>
                <a:chOff x="558285" y="2827450"/>
                <a:chExt cx="2511830" cy="850920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558285" y="3127514"/>
                  <a:ext cx="2511830" cy="5508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</a:pPr>
                  <a:r>
                    <a:rPr lang="zh-CN" altLang="en-US" sz="1050">
                      <a:solidFill>
                        <a:schemeClr val="bg1"/>
                      </a:solidFill>
                      <a:cs typeface="+mn-ea"/>
                    </a:rPr>
                    <a:t>单击此处输入你的正文，文字是您思想的提炼，为了最终演示发布的良好效果</a:t>
                  </a:r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558285" y="2827450"/>
                  <a:ext cx="14778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2400">
                      <a:gradFill flip="none" rotWithShape="1">
                        <a:gsLst>
                          <a:gs pos="0">
                            <a:srgbClr val="61FF76"/>
                          </a:gs>
                          <a:gs pos="99000">
                            <a:srgbClr val="39FEAC"/>
                          </a:gs>
                        </a:gsLst>
                        <a:lin ang="5400000" scaled="1"/>
                        <a:tileRect/>
                      </a:gradFill>
                      <a:latin typeface="+mj-ea"/>
                      <a:ea typeface="+mj-ea"/>
                    </a:defRPr>
                  </a:lvl1pPr>
                </a:lstStyle>
                <a:p>
                  <a:r>
                    <a:rPr lang="zh-CN" altLang="en-US" sz="1600">
                      <a:solidFill>
                        <a:schemeClr val="accent1"/>
                      </a:solidFill>
                    </a:rPr>
                    <a:t>经典大屏设计</a:t>
                  </a:r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>
              <a:off x="5421898" y="3390977"/>
              <a:ext cx="2913939" cy="1307843"/>
              <a:chOff x="940959" y="3390977"/>
              <a:chExt cx="2913939" cy="1307843"/>
            </a:xfrm>
          </p:grpSpPr>
          <p:sp>
            <p:nvSpPr>
              <p:cNvPr id="56" name="矩形: 圆角 55"/>
              <p:cNvSpPr/>
              <p:nvPr/>
            </p:nvSpPr>
            <p:spPr>
              <a:xfrm>
                <a:off x="940959" y="3390977"/>
                <a:ext cx="2913939" cy="1307843"/>
              </a:xfrm>
              <a:prstGeom prst="roundRect">
                <a:avLst>
                  <a:gd name="adj" fmla="val 10119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119211" y="3621685"/>
                <a:ext cx="2511830" cy="850920"/>
                <a:chOff x="558285" y="2827450"/>
                <a:chExt cx="2511830" cy="850920"/>
              </a:xfrm>
            </p:grpSpPr>
            <p:sp>
              <p:nvSpPr>
                <p:cNvPr id="58" name="矩形 57"/>
                <p:cNvSpPr/>
                <p:nvPr/>
              </p:nvSpPr>
              <p:spPr>
                <a:xfrm>
                  <a:off x="558285" y="3127514"/>
                  <a:ext cx="2511830" cy="5508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</a:pPr>
                  <a:r>
                    <a:rPr lang="zh-CN" altLang="en-US" sz="1050">
                      <a:solidFill>
                        <a:schemeClr val="bg1"/>
                      </a:solidFill>
                      <a:cs typeface="+mn-ea"/>
                    </a:rPr>
                    <a:t>单击此处输入你的正文，文字是您思想的提炼，为了最终演示发布的良好效果</a:t>
                  </a:r>
                </a:p>
              </p:txBody>
            </p:sp>
            <p:sp>
              <p:nvSpPr>
                <p:cNvPr id="59" name="文本框 58"/>
                <p:cNvSpPr txBox="1"/>
                <p:nvPr/>
              </p:nvSpPr>
              <p:spPr>
                <a:xfrm>
                  <a:off x="558285" y="2827450"/>
                  <a:ext cx="14778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2400">
                      <a:gradFill flip="none" rotWithShape="1">
                        <a:gsLst>
                          <a:gs pos="0">
                            <a:srgbClr val="61FF76"/>
                          </a:gs>
                          <a:gs pos="99000">
                            <a:srgbClr val="39FEAC"/>
                          </a:gs>
                        </a:gsLst>
                        <a:lin ang="5400000" scaled="1"/>
                        <a:tileRect/>
                      </a:gradFill>
                      <a:latin typeface="+mj-ea"/>
                      <a:ea typeface="+mj-ea"/>
                    </a:defRPr>
                  </a:lvl1pPr>
                </a:lstStyle>
                <a:p>
                  <a:r>
                    <a:rPr lang="zh-CN" altLang="en-US" sz="1600">
                      <a:solidFill>
                        <a:schemeClr val="accent1"/>
                      </a:solidFill>
                    </a:rPr>
                    <a:t>边框收窄</a:t>
                  </a:r>
                  <a:r>
                    <a:rPr lang="en-US" altLang="zh-CN" sz="1600">
                      <a:solidFill>
                        <a:schemeClr val="accent1"/>
                      </a:solidFill>
                    </a:rPr>
                    <a:t>40</a:t>
                  </a:r>
                  <a:r>
                    <a:rPr lang="en-US" altLang="zh-CN" sz="1050">
                      <a:solidFill>
                        <a:schemeClr val="accent1"/>
                      </a:solidFill>
                    </a:rPr>
                    <a:t>%</a:t>
                  </a:r>
                  <a:endParaRPr lang="zh-CN" altLang="en-US" sz="160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pic>
        <p:nvPicPr>
          <p:cNvPr id="3" name="图片 2" descr="手表的卡通人物&#10;&#10;描述已自动生成">
            <a:extLst>
              <a:ext uri="{FF2B5EF4-FFF2-40B4-BE49-F238E27FC236}">
                <a16:creationId xmlns:a16="http://schemas.microsoft.com/office/drawing/2014/main" id="{F5BBE43C-DF0D-0E44-CE81-9EB1EFA4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5057">
            <a:off x="3527446" y="1539046"/>
            <a:ext cx="1937151" cy="1937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823892"/>
            <a:ext cx="2797073" cy="3495716"/>
          </a:xfrm>
          <a:custGeom>
            <a:avLst/>
            <a:gdLst>
              <a:gd name="connsiteX0" fmla="*/ 1049215 w 2797073"/>
              <a:gd name="connsiteY0" fmla="*/ 0 h 3495716"/>
              <a:gd name="connsiteX1" fmla="*/ 2797073 w 2797073"/>
              <a:gd name="connsiteY1" fmla="*/ 1747858 h 3495716"/>
              <a:gd name="connsiteX2" fmla="*/ 1049215 w 2797073"/>
              <a:gd name="connsiteY2" fmla="*/ 3495716 h 3495716"/>
              <a:gd name="connsiteX3" fmla="*/ 71971 w 2797073"/>
              <a:gd name="connsiteY3" fmla="*/ 3197209 h 3495716"/>
              <a:gd name="connsiteX4" fmla="*/ 0 w 2797073"/>
              <a:gd name="connsiteY4" fmla="*/ 3143390 h 3495716"/>
              <a:gd name="connsiteX5" fmla="*/ 0 w 2797073"/>
              <a:gd name="connsiteY5" fmla="*/ 352326 h 3495716"/>
              <a:gd name="connsiteX6" fmla="*/ 71971 w 2797073"/>
              <a:gd name="connsiteY6" fmla="*/ 298507 h 3495716"/>
              <a:gd name="connsiteX7" fmla="*/ 1049215 w 2797073"/>
              <a:gd name="connsiteY7" fmla="*/ 0 h 349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7073" h="3495716">
                <a:moveTo>
                  <a:pt x="1049215" y="0"/>
                </a:moveTo>
                <a:cubicBezTo>
                  <a:pt x="2014530" y="0"/>
                  <a:pt x="2797073" y="782543"/>
                  <a:pt x="2797073" y="1747858"/>
                </a:cubicBezTo>
                <a:cubicBezTo>
                  <a:pt x="2797073" y="2713173"/>
                  <a:pt x="2014530" y="3495716"/>
                  <a:pt x="1049215" y="3495716"/>
                </a:cubicBezTo>
                <a:cubicBezTo>
                  <a:pt x="687222" y="3495716"/>
                  <a:pt x="350931" y="3385671"/>
                  <a:pt x="71971" y="3197209"/>
                </a:cubicBezTo>
                <a:lnTo>
                  <a:pt x="0" y="3143390"/>
                </a:lnTo>
                <a:lnTo>
                  <a:pt x="0" y="352326"/>
                </a:lnTo>
                <a:lnTo>
                  <a:pt x="71971" y="298507"/>
                </a:lnTo>
                <a:cubicBezTo>
                  <a:pt x="350931" y="110045"/>
                  <a:pt x="687222" y="0"/>
                  <a:pt x="104921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5220" y="315361"/>
            <a:ext cx="3040407" cy="261248"/>
            <a:chOff x="132403" y="157665"/>
            <a:chExt cx="3040407" cy="261248"/>
          </a:xfrm>
        </p:grpSpPr>
        <p:sp>
          <p:nvSpPr>
            <p:cNvPr id="12" name="文本框 11"/>
            <p:cNvSpPr txBox="1"/>
            <p:nvPr/>
          </p:nvSpPr>
          <p:spPr>
            <a:xfrm>
              <a:off x="132403" y="157665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YOUR LOGO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0917" y="164997"/>
              <a:ext cx="20818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bg1"/>
                  </a:solidFill>
                  <a:effectLst/>
                  <a:sym typeface="MiSans Light" panose="00000400000000000000" charset="-122"/>
                </a:rPr>
                <a:t>金山办公软件有限公司</a:t>
              </a:r>
              <a:endParaRPr lang="en-US" altLang="zh-CN" sz="1050" spc="0">
                <a:solidFill>
                  <a:schemeClr val="bg1"/>
                </a:solidFill>
                <a:effectLst/>
                <a:sym typeface="MiSans Light" panose="00000400000000000000" charset="-122"/>
              </a:endParaRPr>
            </a:p>
          </p:txBody>
        </p:sp>
      </p:grpSp>
      <p:sp>
        <p:nvSpPr>
          <p:cNvPr id="28" name="矩形 27"/>
          <p:cNvSpPr/>
          <p:nvPr/>
        </p:nvSpPr>
        <p:spPr bwMode="auto">
          <a:xfrm>
            <a:off x="1036644" y="4564390"/>
            <a:ext cx="361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时尚智能手表 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MiSans Light" panose="00000400000000000000" charset="-122"/>
              </a:rPr>
              <a:t>为女性精心设计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67570" y="4718278"/>
            <a:ext cx="6386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775700" y="1133404"/>
            <a:ext cx="0" cy="217250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 bwMode="auto">
          <a:xfrm rot="5400000">
            <a:off x="7844860" y="3924328"/>
            <a:ext cx="1861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>
                <a:solidFill>
                  <a:schemeClr val="bg1"/>
                </a:solidFill>
                <a:latin typeface="+mj-lt"/>
                <a:sym typeface="MiSans Light" panose="00000400000000000000" charset="-122"/>
              </a:rPr>
              <a:t>FASHION SMARTWATCH</a:t>
            </a:r>
            <a:endParaRPr lang="zh-CN" altLang="en-US" sz="900">
              <a:solidFill>
                <a:schemeClr val="bg1"/>
              </a:solidFill>
              <a:latin typeface="+mj-lt"/>
              <a:sym typeface="MiSans Light" panose="00000400000000000000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924062" y="1802309"/>
            <a:ext cx="2723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产品功能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07367" y="1397556"/>
            <a:ext cx="2007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>
                <a:gradFill flip="none" rotWithShape="1">
                  <a:gsLst>
                    <a:gs pos="0">
                      <a:srgbClr val="61FF76"/>
                    </a:gs>
                    <a:gs pos="99000">
                      <a:srgbClr val="39FEAC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algn="ctr"/>
            <a:r>
              <a:rPr lang="en-US" altLang="zh-CN" sz="8800">
                <a:solidFill>
                  <a:schemeClr val="accent1"/>
                </a:solidFill>
                <a:latin typeface="Montserrat ExtraBold" panose="00000900000000000000" pitchFamily="2" charset="0"/>
                <a:sym typeface="MiSans Light" panose="00000400000000000000" charset="-122"/>
              </a:rPr>
              <a:t>02.</a:t>
            </a:r>
            <a:endParaRPr lang="zh-CN" altLang="en-US" sz="8800">
              <a:solidFill>
                <a:schemeClr val="accent1"/>
              </a:solidFill>
              <a:latin typeface="Montserrat ExtraBold" panose="00000900000000000000" pitchFamily="2" charset="0"/>
              <a:sym typeface="MiSans Light" panose="000004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92061" y="3820061"/>
            <a:ext cx="4706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3200">
                <a:ln w="3175">
                  <a:solidFill>
                    <a:srgbClr val="CFBDBA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/>
              <a:t>PRODUCT FUNCTION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86448" y="2734739"/>
            <a:ext cx="4389337" cy="436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900">
                <a:solidFill>
                  <a:schemeClr val="bg1"/>
                </a:solidFill>
                <a:latin typeface="MiSans Light" panose="00000400000000000000" charset="-122"/>
                <a:sym typeface="MiSans Light" panose="00000400000000000000" charset="-122"/>
              </a:rPr>
              <a:t>单击此处输入你的正文，文字是您思想的提炼，为了最终演示发布的良好效果，请尽量言简意赅的阐述观点；</a:t>
            </a:r>
          </a:p>
        </p:txBody>
      </p:sp>
      <p:sp>
        <p:nvSpPr>
          <p:cNvPr id="9" name="文本框 8"/>
          <p:cNvSpPr txBox="1"/>
          <p:nvPr/>
        </p:nvSpPr>
        <p:spPr>
          <a:xfrm rot="5400000">
            <a:off x="-816535" y="2307324"/>
            <a:ext cx="2608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4000">
                <a:ln>
                  <a:solidFill>
                    <a:srgbClr val="CFBDBA"/>
                  </a:solidFill>
                </a:ln>
                <a:noFill/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3200">
                <a:ln w="3175">
                  <a:solidFill>
                    <a:srgbClr val="1D1C21"/>
                  </a:solidFill>
                </a:ln>
                <a:latin typeface="Montserrat Black" panose="00000A00000000000000" pitchFamily="2" charset="0"/>
              </a:rPr>
              <a:t>PART TWO</a:t>
            </a:r>
          </a:p>
        </p:txBody>
      </p:sp>
      <p:sp>
        <p:nvSpPr>
          <p:cNvPr id="10" name="矩形 9"/>
          <p:cNvSpPr/>
          <p:nvPr/>
        </p:nvSpPr>
        <p:spPr>
          <a:xfrm>
            <a:off x="8733060" y="736600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733060" y="870665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733060" y="1004730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手表的卡通人物&#10;&#10;描述已自动生成">
            <a:extLst>
              <a:ext uri="{FF2B5EF4-FFF2-40B4-BE49-F238E27FC236}">
                <a16:creationId xmlns:a16="http://schemas.microsoft.com/office/drawing/2014/main" id="{DA14C7DA-8BA1-C093-120E-01BDF0BE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7" y="1073503"/>
            <a:ext cx="2996494" cy="29964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625CF2-12CF-81C6-B52E-88269D5FE5D0}"/>
              </a:ext>
            </a:extLst>
          </p:cNvPr>
          <p:cNvSpPr txBox="1"/>
          <p:nvPr/>
        </p:nvSpPr>
        <p:spPr>
          <a:xfrm>
            <a:off x="4086448" y="3517950"/>
            <a:ext cx="1569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altLang="zh-CN" sz="1200">
                <a:solidFill>
                  <a:schemeClr val="accent1"/>
                </a:solidFill>
              </a:rPr>
              <a:t>PART TWO</a:t>
            </a:r>
            <a:endParaRPr lang="zh-CN" altLang="en-US" sz="1200">
              <a:solidFill>
                <a:schemeClr val="accent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2AE0BFD-3ADE-1B3C-6869-7DF507D2A5E8}"/>
              </a:ext>
            </a:extLst>
          </p:cNvPr>
          <p:cNvCxnSpPr/>
          <p:nvPr/>
        </p:nvCxnSpPr>
        <p:spPr>
          <a:xfrm>
            <a:off x="5150575" y="3656449"/>
            <a:ext cx="1203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197326" y="151825"/>
            <a:ext cx="197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产品功能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4731" y="244158"/>
            <a:ext cx="418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PRODUCT FUNCTION</a:t>
            </a:r>
            <a:endParaRPr lang="zh-CN" altLang="en-US" sz="1600">
              <a:ln w="6350"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1839437" y="3823608"/>
            <a:ext cx="5312727" cy="1319892"/>
          </a:xfrm>
          <a:custGeom>
            <a:avLst/>
            <a:gdLst>
              <a:gd name="connsiteX0" fmla="*/ 2656363 w 5312727"/>
              <a:gd name="connsiteY0" fmla="*/ 0 h 1319892"/>
              <a:gd name="connsiteX1" fmla="*/ 5235147 w 5312727"/>
              <a:gd name="connsiteY1" fmla="*/ 1216147 h 1319892"/>
              <a:gd name="connsiteX2" fmla="*/ 5312727 w 5312727"/>
              <a:gd name="connsiteY2" fmla="*/ 1319892 h 1319892"/>
              <a:gd name="connsiteX3" fmla="*/ 0 w 5312727"/>
              <a:gd name="connsiteY3" fmla="*/ 1319892 h 1319892"/>
              <a:gd name="connsiteX4" fmla="*/ 77579 w 5312727"/>
              <a:gd name="connsiteY4" fmla="*/ 1216147 h 1319892"/>
              <a:gd name="connsiteX5" fmla="*/ 2656363 w 5312727"/>
              <a:gd name="connsiteY5" fmla="*/ 0 h 131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2727" h="1319892">
                <a:moveTo>
                  <a:pt x="2656363" y="0"/>
                </a:moveTo>
                <a:cubicBezTo>
                  <a:pt x="3694563" y="0"/>
                  <a:pt x="4622191" y="473416"/>
                  <a:pt x="5235147" y="1216147"/>
                </a:cubicBezTo>
                <a:lnTo>
                  <a:pt x="5312727" y="1319892"/>
                </a:lnTo>
                <a:lnTo>
                  <a:pt x="0" y="1319892"/>
                </a:lnTo>
                <a:lnTo>
                  <a:pt x="77579" y="1216147"/>
                </a:lnTo>
                <a:cubicBezTo>
                  <a:pt x="690535" y="473416"/>
                  <a:pt x="1618163" y="0"/>
                  <a:pt x="265636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51543" y="2984365"/>
            <a:ext cx="2108715" cy="1093294"/>
            <a:chOff x="558285" y="2827450"/>
            <a:chExt cx="2108715" cy="1093294"/>
          </a:xfrm>
        </p:grpSpPr>
        <p:sp>
          <p:nvSpPr>
            <p:cNvPr id="15" name="矩形 14"/>
            <p:cNvSpPr/>
            <p:nvPr/>
          </p:nvSpPr>
          <p:spPr>
            <a:xfrm>
              <a:off x="558285" y="3127514"/>
              <a:ext cx="2108715" cy="793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73696" y="2827450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600">
                  <a:solidFill>
                    <a:schemeClr val="accent1"/>
                  </a:solidFill>
                </a:rPr>
                <a:t>运动模式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440715" y="2984365"/>
            <a:ext cx="2108715" cy="1093294"/>
            <a:chOff x="558285" y="2827450"/>
            <a:chExt cx="2108715" cy="1093294"/>
          </a:xfrm>
        </p:grpSpPr>
        <p:sp>
          <p:nvSpPr>
            <p:cNvPr id="29" name="矩形 28"/>
            <p:cNvSpPr/>
            <p:nvPr/>
          </p:nvSpPr>
          <p:spPr>
            <a:xfrm>
              <a:off x="558285" y="3127514"/>
              <a:ext cx="2108715" cy="793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3696" y="2827450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600">
                  <a:solidFill>
                    <a:schemeClr val="accent1"/>
                  </a:solidFill>
                </a:rPr>
                <a:t>天气预报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36443" y="1246086"/>
            <a:ext cx="2108715" cy="1093294"/>
            <a:chOff x="558285" y="2827450"/>
            <a:chExt cx="2108715" cy="1093294"/>
          </a:xfrm>
        </p:grpSpPr>
        <p:sp>
          <p:nvSpPr>
            <p:cNvPr id="22" name="矩形 21"/>
            <p:cNvSpPr/>
            <p:nvPr/>
          </p:nvSpPr>
          <p:spPr>
            <a:xfrm>
              <a:off x="558285" y="3127514"/>
              <a:ext cx="2108715" cy="793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3696" y="2827450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600">
                  <a:solidFill>
                    <a:schemeClr val="accent1"/>
                  </a:solidFill>
                </a:rPr>
                <a:t>接听拨打电话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498843" y="1246086"/>
            <a:ext cx="2108715" cy="1093294"/>
            <a:chOff x="558285" y="2827450"/>
            <a:chExt cx="2108715" cy="1093294"/>
          </a:xfrm>
        </p:grpSpPr>
        <p:sp>
          <p:nvSpPr>
            <p:cNvPr id="25" name="矩形 24"/>
            <p:cNvSpPr/>
            <p:nvPr/>
          </p:nvSpPr>
          <p:spPr>
            <a:xfrm>
              <a:off x="558285" y="3127514"/>
              <a:ext cx="2108715" cy="793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zh-CN" altLang="en-US" sz="1050">
                  <a:solidFill>
                    <a:schemeClr val="bg1"/>
                  </a:solidFill>
                  <a:cs typeface="+mn-ea"/>
                </a:rPr>
                <a:t>单击此处输入你的正文，文字是您思想的提炼，为了最终演示发布的良好效果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73696" y="2827450"/>
              <a:ext cx="1477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gradFill flip="none" rotWithShape="1">
                    <a:gsLst>
                      <a:gs pos="0">
                        <a:srgbClr val="61FF76"/>
                      </a:gs>
                      <a:gs pos="99000">
                        <a:srgbClr val="39FEAC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600">
                  <a:solidFill>
                    <a:schemeClr val="accent1"/>
                  </a:solidFill>
                </a:rPr>
                <a:t>发送消息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8733060" y="255957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733060" y="390022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33060" y="524087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433459" y="2540704"/>
            <a:ext cx="405978" cy="4059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387811" y="789933"/>
            <a:ext cx="405978" cy="4059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350213" y="789933"/>
            <a:ext cx="405978" cy="4059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304563" y="2540704"/>
            <a:ext cx="405978" cy="4059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8321" y="2615567"/>
            <a:ext cx="256253" cy="256253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0616" y="887109"/>
            <a:ext cx="211626" cy="2116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0715" y="874120"/>
            <a:ext cx="237604" cy="237604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1475" y="2627617"/>
            <a:ext cx="232153" cy="232153"/>
          </a:xfrm>
          <a:prstGeom prst="rect">
            <a:avLst/>
          </a:prstGeom>
        </p:spPr>
      </p:pic>
      <p:pic>
        <p:nvPicPr>
          <p:cNvPr id="2" name="图片 1" descr="手表的卡通人物&#10;&#10;描述已自动生成">
            <a:extLst>
              <a:ext uri="{FF2B5EF4-FFF2-40B4-BE49-F238E27FC236}">
                <a16:creationId xmlns:a16="http://schemas.microsoft.com/office/drawing/2014/main" id="{D577E451-D869-C094-D4B2-A2A066CE4A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8229" y="2519836"/>
            <a:ext cx="2607541" cy="2607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svg="http://schemas.microsoft.com/office/drawing/2016/SVG/main"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/>
          <p:cNvSpPr/>
          <p:nvPr/>
        </p:nvSpPr>
        <p:spPr>
          <a:xfrm>
            <a:off x="429434" y="1229043"/>
            <a:ext cx="4048363" cy="173125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/>
          <p:cNvSpPr/>
          <p:nvPr/>
        </p:nvSpPr>
        <p:spPr>
          <a:xfrm>
            <a:off x="4663745" y="1229043"/>
            <a:ext cx="4048363" cy="173125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197326" y="151825"/>
            <a:ext cx="197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rPr>
              <a:t>产品功能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4731" y="244158"/>
            <a:ext cx="418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1600">
                <a:ln w="6350">
                  <a:noFill/>
                </a:ln>
                <a:solidFill>
                  <a:schemeClr val="accent1"/>
                </a:solidFill>
              </a:rPr>
              <a:t>PRODUCT FUNCTION</a:t>
            </a:r>
            <a:endParaRPr lang="zh-CN" altLang="en-US" sz="1600">
              <a:ln w="6350"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33060" y="255957"/>
            <a:ext cx="85281" cy="852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733060" y="390022"/>
            <a:ext cx="85281" cy="85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33060" y="524087"/>
            <a:ext cx="85281" cy="85281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24596" y="1505961"/>
            <a:ext cx="1132086" cy="1132086"/>
            <a:chOff x="929576" y="1506294"/>
            <a:chExt cx="2367575" cy="2367575"/>
          </a:xfrm>
        </p:grpSpPr>
        <p:sp>
          <p:nvSpPr>
            <p:cNvPr id="2" name="椭圆 1"/>
            <p:cNvSpPr/>
            <p:nvPr/>
          </p:nvSpPr>
          <p:spPr>
            <a:xfrm>
              <a:off x="929576" y="1506294"/>
              <a:ext cx="2367575" cy="23675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4927" y="1841645"/>
              <a:ext cx="1696872" cy="1696872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2082081" y="1448340"/>
            <a:ext cx="220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3600">
                <a:ln w="6350">
                  <a:noFill/>
                </a:ln>
                <a:solidFill>
                  <a:schemeClr val="accent1"/>
                </a:solidFill>
              </a:rPr>
              <a:t>117</a:t>
            </a:r>
            <a:r>
              <a:rPr lang="zh-CN" altLang="en-US" sz="1600">
                <a:ln w="6350">
                  <a:noFill/>
                </a:ln>
                <a:solidFill>
                  <a:schemeClr val="accent1"/>
                </a:solidFill>
              </a:rPr>
              <a:t>种运动模式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082082" y="2094671"/>
            <a:ext cx="220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 sz="3600">
                <a:ln w="6350">
                  <a:noFill/>
                </a:ln>
                <a:solidFill>
                  <a:schemeClr val="accent1"/>
                </a:solidFill>
              </a:rPr>
              <a:t>19</a:t>
            </a:r>
            <a:r>
              <a:rPr lang="zh-CN" altLang="en-US" sz="1600">
                <a:ln w="6350">
                  <a:noFill/>
                </a:ln>
                <a:solidFill>
                  <a:schemeClr val="accent1"/>
                </a:solidFill>
              </a:rPr>
              <a:t>种女性专业运动</a:t>
            </a:r>
          </a:p>
        </p:txBody>
      </p:sp>
      <p:sp>
        <p:nvSpPr>
          <p:cNvPr id="49" name="矩形 48"/>
          <p:cNvSpPr/>
          <p:nvPr/>
        </p:nvSpPr>
        <p:spPr>
          <a:xfrm>
            <a:off x="429434" y="3292307"/>
            <a:ext cx="4048363" cy="55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bg1"/>
                </a:solidFill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50" name="矩形 49"/>
          <p:cNvSpPr/>
          <p:nvPr/>
        </p:nvSpPr>
        <p:spPr>
          <a:xfrm>
            <a:off x="429434" y="3939645"/>
            <a:ext cx="4048363" cy="55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bg1"/>
                </a:solidFill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51" name="矩形 50"/>
          <p:cNvSpPr/>
          <p:nvPr/>
        </p:nvSpPr>
        <p:spPr>
          <a:xfrm>
            <a:off x="4769978" y="3292307"/>
            <a:ext cx="4048363" cy="55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bg1"/>
                </a:solidFill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52" name="矩形 51"/>
          <p:cNvSpPr/>
          <p:nvPr/>
        </p:nvSpPr>
        <p:spPr>
          <a:xfrm>
            <a:off x="4769978" y="3939645"/>
            <a:ext cx="4048363" cy="55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>
                <a:solidFill>
                  <a:schemeClr val="bg1"/>
                </a:solidFill>
                <a:cs typeface="+mn-ea"/>
              </a:rPr>
              <a:t>单击此处输入你的正文，文字是您思想的提炼，为了最终演示发布的良好效果</a:t>
            </a:r>
          </a:p>
        </p:txBody>
      </p:sp>
      <p:sp>
        <p:nvSpPr>
          <p:cNvPr id="54" name="椭圆 53"/>
          <p:cNvSpPr/>
          <p:nvPr/>
        </p:nvSpPr>
        <p:spPr>
          <a:xfrm>
            <a:off x="5231070" y="1529805"/>
            <a:ext cx="1132086" cy="11320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形 5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8834" y="1697569"/>
            <a:ext cx="796559" cy="796559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6589398" y="1527452"/>
            <a:ext cx="155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zh-CN" altLang="en-US" sz="2400">
                <a:ln w="6350">
                  <a:noFill/>
                </a:ln>
                <a:solidFill>
                  <a:schemeClr val="accent1"/>
                </a:solidFill>
              </a:rPr>
              <a:t>产前</a:t>
            </a:r>
            <a:r>
              <a:rPr lang="zh-CN" altLang="en-US" sz="1400">
                <a:ln w="6350">
                  <a:noFill/>
                </a:ln>
                <a:solidFill>
                  <a:schemeClr val="accent1"/>
                </a:solidFill>
              </a:rPr>
              <a:t>护理指南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6589399" y="2173783"/>
            <a:ext cx="155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n w="6350">
                  <a:solidFill>
                    <a:srgbClr val="2EDCE0"/>
                  </a:solidFill>
                </a:ln>
                <a:noFill/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zh-CN" altLang="en-US" sz="2400">
                <a:ln w="6350">
                  <a:noFill/>
                </a:ln>
                <a:solidFill>
                  <a:schemeClr val="accent1"/>
                </a:solidFill>
              </a:rPr>
              <a:t>产后</a:t>
            </a:r>
            <a:r>
              <a:rPr lang="zh-CN" altLang="en-US" sz="1400">
                <a:ln w="6350">
                  <a:noFill/>
                </a:ln>
                <a:solidFill>
                  <a:schemeClr val="accent1"/>
                </a:solidFill>
              </a:rPr>
              <a:t>恢复指南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1a14f3c-0294-4d88-b124-3d82566314c0"/>
  <p:tag name="COMMONDATA" val="eyJoZGlkIjoiMDczMTIyM2U3ZmQwZjZmODQyZmRmNWJhM2QxOGVjY2IifQ=="/>
  <p:tag name="ISLIDE.GUIDESSETTING" val="{&quot;Id&quot;:&quot;GuidesStyle_Moderate&quot;,&quot;Name&quot;:&quot;GuidesStyle_Moderate&quot;,&quot;Kind&quot;:&quot;System&quot;,&quot;OldGuidesSetting&quot;:{&quot;HeaderHeight&quot;:13.0,&quot;FooterHeight&quot;:6.0,&quot;SideMargin&quot;:4.0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14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D8BD"/>
      </a:accent1>
      <a:accent2>
        <a:srgbClr val="DB29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iSans Heavy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Heavy"/>
        <a:ea typeface=""/>
        <a:cs typeface=""/>
        <a:font script="Jpan" typeface="ＭＳ Ｐゴシック"/>
        <a:font script="Hang" typeface="맑은 고딕"/>
        <a:font script="Hans" typeface="MiSans Heav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游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数码产品耳机新品发布会PPT模板</Template>
  <TotalTime>59</TotalTime>
  <Words>1541</Words>
  <Application>Microsoft Office PowerPoint</Application>
  <PresentationFormat>全屏显示(16:9)</PresentationFormat>
  <Paragraphs>206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MiSans Light</vt:lpstr>
      <vt:lpstr>MiSans Heavy</vt:lpstr>
      <vt:lpstr>Montserrat ExtraBold</vt:lpstr>
      <vt:lpstr>Montserrat Black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M15873</cp:lastModifiedBy>
  <cp:revision>21</cp:revision>
  <dcterms:created xsi:type="dcterms:W3CDTF">2023-07-20T01:44:00Z</dcterms:created>
  <dcterms:modified xsi:type="dcterms:W3CDTF">2023-10-18T07:15:31Z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F471AE65A55B4FBC83FAAC1CC9FE64B5_12</vt:lpwstr>
  </property>
  <property fmtid="{D5CDD505-2E9C-101B-9397-08002B2CF9AE}" pid="3" name="KSOProductBuildVer">
    <vt:lpwstr>2052-12.1.0.15120</vt:lpwstr>
  </property>
</Properties>
</file>